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  <p:sldMasterId id="2147483667" r:id="rId2"/>
    <p:sldMasterId id="2147483699" r:id="rId3"/>
    <p:sldMasterId id="2147483708" r:id="rId4"/>
    <p:sldMasterId id="2147483711" r:id="rId5"/>
  </p:sldMasterIdLst>
  <p:notesMasterIdLst>
    <p:notesMasterId r:id="rId13"/>
  </p:notesMasterIdLst>
  <p:sldIdLst>
    <p:sldId id="288" r:id="rId6"/>
    <p:sldId id="685" r:id="rId7"/>
    <p:sldId id="696" r:id="rId8"/>
    <p:sldId id="698" r:id="rId9"/>
    <p:sldId id="699" r:id="rId10"/>
    <p:sldId id="697" r:id="rId11"/>
    <p:sldId id="704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55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phael Sousa" initials="RS" lastIdx="16" clrIdx="0"/>
  <p:cmAuthor id="1" name="Alice Bentzen Fonseca Assumpcao" initials="ABFA" lastIdx="0" clrIdx="1"/>
  <p:cmAuthor id="2" name="Fernanda de Souza Lima da Costa e Silva" initials="FdSLdCeS" lastIdx="1" clrIdx="2"/>
  <p:cmAuthor id="3" name="Gabriel Canedo Queiroz da Silva" initials="GCQdS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BBE6"/>
    <a:srgbClr val="D6161F"/>
    <a:srgbClr val="0E6FB9"/>
    <a:srgbClr val="149933"/>
    <a:srgbClr val="C15C29"/>
    <a:srgbClr val="1599B5"/>
    <a:srgbClr val="DEC19F"/>
    <a:srgbClr val="092F45"/>
    <a:srgbClr val="107998"/>
    <a:srgbClr val="1E4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7B7B7B"/>
        </a:fontRef>
        <a:srgbClr val="7B7B7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6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7B7B7B"/>
        </a:fontRef>
        <a:srgbClr val="7B7B7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FCA"/>
          </a:solidFill>
        </a:fill>
      </a:tcStyle>
    </a:wholeTbl>
    <a:band2H>
      <a:tcTxStyle/>
      <a:tcStyle>
        <a:tcBdr/>
        <a:fill>
          <a:solidFill>
            <a:srgbClr val="FAE9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7B7B7B"/>
        </a:fontRef>
        <a:srgbClr val="7B7B7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CA"/>
          </a:solidFill>
        </a:fill>
      </a:tcStyle>
    </a:wholeTbl>
    <a:band2H>
      <a:tcTxStyle/>
      <a:tcStyle>
        <a:tcBdr/>
        <a:fill>
          <a:solidFill>
            <a:srgbClr val="FFF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7B7B7B"/>
        </a:fontRef>
        <a:srgbClr val="7B7B7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CECEC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7B7B7B"/>
        </a:fontRef>
        <a:srgbClr val="7B7B7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7B7B7B"/>
              </a:solidFill>
              <a:prstDash val="solid"/>
              <a:round/>
            </a:ln>
          </a:top>
          <a:bottom>
            <a:ln w="25400" cap="flat">
              <a:solidFill>
                <a:srgbClr val="7B7B7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B7B7B"/>
              </a:solidFill>
              <a:prstDash val="solid"/>
              <a:round/>
            </a:ln>
          </a:top>
          <a:bottom>
            <a:ln w="25400" cap="flat">
              <a:solidFill>
                <a:srgbClr val="7B7B7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7B7B7B"/>
        </a:fontRef>
        <a:srgbClr val="7B7B7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6D6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B7B7B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B7B7B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B7B7B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7B7B7B"/>
        </a:fontRef>
        <a:srgbClr val="7B7B7B"/>
      </a:tcTxStyle>
      <a:tcStyle>
        <a:tcBdr>
          <a:left>
            <a:ln w="12700" cap="flat">
              <a:solidFill>
                <a:srgbClr val="7B7B7B"/>
              </a:solidFill>
              <a:prstDash val="solid"/>
              <a:round/>
            </a:ln>
          </a:left>
          <a:right>
            <a:ln w="12700" cap="flat">
              <a:solidFill>
                <a:srgbClr val="7B7B7B"/>
              </a:solidFill>
              <a:prstDash val="solid"/>
              <a:round/>
            </a:ln>
          </a:right>
          <a:top>
            <a:ln w="12700" cap="flat">
              <a:solidFill>
                <a:srgbClr val="7B7B7B"/>
              </a:solidFill>
              <a:prstDash val="solid"/>
              <a:round/>
            </a:ln>
          </a:top>
          <a:bottom>
            <a:ln w="12700" cap="flat">
              <a:solidFill>
                <a:srgbClr val="7B7B7B"/>
              </a:solidFill>
              <a:prstDash val="solid"/>
              <a:round/>
            </a:ln>
          </a:bottom>
          <a:insideH>
            <a:ln w="12700" cap="flat">
              <a:solidFill>
                <a:srgbClr val="7B7B7B"/>
              </a:solidFill>
              <a:prstDash val="solid"/>
              <a:round/>
            </a:ln>
          </a:insideH>
          <a:insideV>
            <a:ln w="12700" cap="flat">
              <a:solidFill>
                <a:srgbClr val="7B7B7B"/>
              </a:solidFill>
              <a:prstDash val="solid"/>
              <a:round/>
            </a:ln>
          </a:insideV>
        </a:tcBdr>
        <a:fill>
          <a:solidFill>
            <a:srgbClr val="7B7B7B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7B7B7B"/>
        </a:fontRef>
        <a:srgbClr val="7B7B7B"/>
      </a:tcTxStyle>
      <a:tcStyle>
        <a:tcBdr>
          <a:left>
            <a:ln w="12700" cap="flat">
              <a:solidFill>
                <a:srgbClr val="7B7B7B"/>
              </a:solidFill>
              <a:prstDash val="solid"/>
              <a:round/>
            </a:ln>
          </a:left>
          <a:right>
            <a:ln w="12700" cap="flat">
              <a:solidFill>
                <a:srgbClr val="7B7B7B"/>
              </a:solidFill>
              <a:prstDash val="solid"/>
              <a:round/>
            </a:ln>
          </a:right>
          <a:top>
            <a:ln w="12700" cap="flat">
              <a:solidFill>
                <a:srgbClr val="7B7B7B"/>
              </a:solidFill>
              <a:prstDash val="solid"/>
              <a:round/>
            </a:ln>
          </a:top>
          <a:bottom>
            <a:ln w="12700" cap="flat">
              <a:solidFill>
                <a:srgbClr val="7B7B7B"/>
              </a:solidFill>
              <a:prstDash val="solid"/>
              <a:round/>
            </a:ln>
          </a:bottom>
          <a:insideH>
            <a:ln w="12700" cap="flat">
              <a:solidFill>
                <a:srgbClr val="7B7B7B"/>
              </a:solidFill>
              <a:prstDash val="solid"/>
              <a:round/>
            </a:ln>
          </a:insideH>
          <a:insideV>
            <a:ln w="12700" cap="flat">
              <a:solidFill>
                <a:srgbClr val="7B7B7B"/>
              </a:solidFill>
              <a:prstDash val="solid"/>
              <a:round/>
            </a:ln>
          </a:insideV>
        </a:tcBdr>
        <a:fill>
          <a:solidFill>
            <a:srgbClr val="7B7B7B">
              <a:alpha val="20000"/>
            </a:srgbClr>
          </a:solidFill>
        </a:fill>
      </a:tcStyle>
    </a:firstCol>
    <a:lastRow>
      <a:tcTxStyle b="on" i="off">
        <a:fontRef idx="major">
          <a:srgbClr val="7B7B7B"/>
        </a:fontRef>
        <a:srgbClr val="7B7B7B"/>
      </a:tcTxStyle>
      <a:tcStyle>
        <a:tcBdr>
          <a:left>
            <a:ln w="12700" cap="flat">
              <a:solidFill>
                <a:srgbClr val="7B7B7B"/>
              </a:solidFill>
              <a:prstDash val="solid"/>
              <a:round/>
            </a:ln>
          </a:left>
          <a:right>
            <a:ln w="12700" cap="flat">
              <a:solidFill>
                <a:srgbClr val="7B7B7B"/>
              </a:solidFill>
              <a:prstDash val="solid"/>
              <a:round/>
            </a:ln>
          </a:right>
          <a:top>
            <a:ln w="50800" cap="flat">
              <a:solidFill>
                <a:srgbClr val="7B7B7B"/>
              </a:solidFill>
              <a:prstDash val="solid"/>
              <a:round/>
            </a:ln>
          </a:top>
          <a:bottom>
            <a:ln w="12700" cap="flat">
              <a:solidFill>
                <a:srgbClr val="7B7B7B"/>
              </a:solidFill>
              <a:prstDash val="solid"/>
              <a:round/>
            </a:ln>
          </a:bottom>
          <a:insideH>
            <a:ln w="12700" cap="flat">
              <a:solidFill>
                <a:srgbClr val="7B7B7B"/>
              </a:solidFill>
              <a:prstDash val="solid"/>
              <a:round/>
            </a:ln>
          </a:insideH>
          <a:insideV>
            <a:ln w="12700" cap="flat">
              <a:solidFill>
                <a:srgbClr val="7B7B7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7B7B7B"/>
        </a:fontRef>
        <a:srgbClr val="7B7B7B"/>
      </a:tcTxStyle>
      <a:tcStyle>
        <a:tcBdr>
          <a:left>
            <a:ln w="12700" cap="flat">
              <a:solidFill>
                <a:srgbClr val="7B7B7B"/>
              </a:solidFill>
              <a:prstDash val="solid"/>
              <a:round/>
            </a:ln>
          </a:left>
          <a:right>
            <a:ln w="12700" cap="flat">
              <a:solidFill>
                <a:srgbClr val="7B7B7B"/>
              </a:solidFill>
              <a:prstDash val="solid"/>
              <a:round/>
            </a:ln>
          </a:right>
          <a:top>
            <a:ln w="12700" cap="flat">
              <a:solidFill>
                <a:srgbClr val="7B7B7B"/>
              </a:solidFill>
              <a:prstDash val="solid"/>
              <a:round/>
            </a:ln>
          </a:top>
          <a:bottom>
            <a:ln w="25400" cap="flat">
              <a:solidFill>
                <a:srgbClr val="7B7B7B"/>
              </a:solidFill>
              <a:prstDash val="solid"/>
              <a:round/>
            </a:ln>
          </a:bottom>
          <a:insideH>
            <a:ln w="12700" cap="flat">
              <a:solidFill>
                <a:srgbClr val="7B7B7B"/>
              </a:solidFill>
              <a:prstDash val="solid"/>
              <a:round/>
            </a:ln>
          </a:insideH>
          <a:insideV>
            <a:ln w="12700" cap="flat">
              <a:solidFill>
                <a:srgbClr val="7B7B7B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97" autoAdjust="0"/>
    <p:restoredTop sz="98849" autoAdjust="0"/>
  </p:normalViewPr>
  <p:slideViewPr>
    <p:cSldViewPr>
      <p:cViewPr varScale="1">
        <p:scale>
          <a:sx n="69" d="100"/>
          <a:sy n="69" d="100"/>
        </p:scale>
        <p:origin x="464" y="44"/>
      </p:cViewPr>
      <p:guideLst>
        <p:guide orient="horz" pos="391"/>
        <p:guide pos="55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40" d="100"/>
          <a:sy n="40" d="100"/>
        </p:scale>
        <p:origin x="2932" y="4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71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FGI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/>
          <a:lstStyle/>
          <a:p>
            <a:fld id="{1130B86D-A015-4322-B5B4-4B2D8B1232E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5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Foi prometido conceito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6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10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266404369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304389453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22945443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28890511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327149677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1552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ody Level One…"/>
          <p:cNvSpPr>
            <a:spLocks noGrp="1"/>
          </p:cNvSpPr>
          <p:nvPr>
            <p:ph type="body" sz="quarter" idx="1" hasCustomPrompt="1"/>
          </p:nvPr>
        </p:nvSpPr>
        <p:spPr>
          <a:xfrm>
            <a:off x="911424" y="6309320"/>
            <a:ext cx="10488488" cy="361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  <a:lvl2pPr marL="571500" indent="-114300" algn="r">
              <a:buFontTx/>
              <a:defRPr sz="1200"/>
            </a:lvl2pPr>
            <a:lvl3pPr marL="1051560" indent="-137160" algn="r">
              <a:buFontTx/>
              <a:defRPr sz="1200"/>
            </a:lvl3pPr>
            <a:lvl4pPr marL="1524000" indent="-152400" algn="r">
              <a:buFontTx/>
              <a:defRPr sz="1200"/>
            </a:lvl4pPr>
            <a:lvl5pPr marL="1981200" indent="-152400" algn="r">
              <a:buFontTx/>
              <a:defRPr sz="1200"/>
            </a:lvl5pPr>
          </a:lstStyle>
          <a:p>
            <a:r>
              <a:rPr lang="pt-BR" dirty="0"/>
              <a:t>Classificação: Controlado. Restrição de acesso: Empresas dos Sistema BNDES. Uso no âmbito interno | Unidade Gestora: Área/</a:t>
            </a:r>
            <a:r>
              <a:rPr lang="pt-BR" dirty="0" err="1"/>
              <a:t>Depto</a:t>
            </a:r>
            <a:r>
              <a:rPr lang="pt-BR" dirty="0"/>
              <a:t>/Gerência</a:t>
            </a:r>
            <a:endParaRPr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0659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9259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49" y="-3575"/>
            <a:ext cx="12198349" cy="68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2887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" y="0"/>
            <a:ext cx="12223877" cy="68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847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-312712" y="6405246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XX/XXXX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4395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4200"/>
            <a:ext cx="12288688" cy="7113600"/>
          </a:xfrm>
          <a:prstGeom prst="rect">
            <a:avLst/>
          </a:prstGeom>
        </p:spPr>
      </p:pic>
      <p:sp>
        <p:nvSpPr>
          <p:cNvPr id="3" name="Retângulo 2"/>
          <p:cNvSpPr/>
          <p:nvPr userDrawn="1"/>
        </p:nvSpPr>
        <p:spPr>
          <a:xfrm>
            <a:off x="0" y="-84200"/>
            <a:ext cx="12288688" cy="71136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3823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294"/>
            <a:ext cx="12300536" cy="6893294"/>
          </a:xfrm>
          <a:prstGeom prst="rect">
            <a:avLst/>
          </a:prstGeom>
        </p:spPr>
      </p:pic>
      <p:sp>
        <p:nvSpPr>
          <p:cNvPr id="3" name="Retângulo 2"/>
          <p:cNvSpPr/>
          <p:nvPr userDrawn="1"/>
        </p:nvSpPr>
        <p:spPr>
          <a:xfrm>
            <a:off x="-930" y="-27384"/>
            <a:ext cx="12301466" cy="6885384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2242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688" y="-99391"/>
            <a:ext cx="12301466" cy="6984776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-96688" y="-99391"/>
            <a:ext cx="12301466" cy="6984775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96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 preferRelativeResize="0"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389"/>
            <a:ext cx="12192000" cy="6984775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0" y="-63389"/>
            <a:ext cx="12192000" cy="6984775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5824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13" descr="Imagem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6593"/>
            <a:ext cx="12192000" cy="54970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ângulo 3"/>
          <p:cNvSpPr/>
          <p:nvPr userDrawn="1"/>
        </p:nvSpPr>
        <p:spPr>
          <a:xfrm>
            <a:off x="0" y="-16593"/>
            <a:ext cx="12193201" cy="5513795"/>
          </a:xfrm>
          <a:prstGeom prst="rect">
            <a:avLst/>
          </a:prstGeom>
          <a:solidFill>
            <a:srgbClr val="1E428B">
              <a:alpha val="8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Imagem 14" descr="Imagem 1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4192" y="5805264"/>
            <a:ext cx="3990698" cy="7004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CaixaDeTexto 15"/>
          <p:cNvSpPr/>
          <p:nvPr userDrawn="1"/>
        </p:nvSpPr>
        <p:spPr>
          <a:xfrm>
            <a:off x="8899500" y="1160377"/>
            <a:ext cx="2989131" cy="2268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lnSpc>
                <a:spcPct val="200000"/>
              </a:lnSpc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facebook.com/</a:t>
            </a:r>
            <a:r>
              <a:rPr dirty="0" err="1"/>
              <a:t>bndes.imprensa</a:t>
            </a:r>
            <a:endParaRPr dirty="0"/>
          </a:p>
          <a:p>
            <a:pPr>
              <a:lnSpc>
                <a:spcPct val="200000"/>
              </a:lnSpc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twitter.com/</a:t>
            </a:r>
            <a:r>
              <a:rPr dirty="0" err="1"/>
              <a:t>bndes_imprensa</a:t>
            </a:r>
            <a:endParaRPr dirty="0"/>
          </a:p>
          <a:p>
            <a:pPr>
              <a:lnSpc>
                <a:spcPct val="200000"/>
              </a:lnSpc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youtube.com/</a:t>
            </a:r>
            <a:r>
              <a:rPr dirty="0" err="1"/>
              <a:t>bndesgovbr</a:t>
            </a:r>
            <a:endParaRPr dirty="0"/>
          </a:p>
          <a:p>
            <a:pPr>
              <a:lnSpc>
                <a:spcPct val="200000"/>
              </a:lnSpc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slideshare.net/</a:t>
            </a:r>
            <a:r>
              <a:rPr dirty="0" err="1"/>
              <a:t>bndes</a:t>
            </a:r>
            <a:endParaRPr dirty="0"/>
          </a:p>
        </p:txBody>
      </p:sp>
      <p:pic>
        <p:nvPicPr>
          <p:cNvPr id="8" name="Imagem 16" descr="Imagem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79"/>
          <a:stretch>
            <a:fillRect/>
          </a:stretch>
        </p:blipFill>
        <p:spPr>
          <a:xfrm>
            <a:off x="8291559" y="1198478"/>
            <a:ext cx="582178" cy="2148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m 17" descr="Imagem 1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3541" y="1102321"/>
            <a:ext cx="582179" cy="541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aixaDeTexto 18"/>
          <p:cNvSpPr/>
          <p:nvPr userDrawn="1"/>
        </p:nvSpPr>
        <p:spPr>
          <a:xfrm>
            <a:off x="5102365" y="1122950"/>
            <a:ext cx="3163431" cy="3746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Portal BNDES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www.bndes.gov.br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Atendimento</a:t>
            </a:r>
            <a:r>
              <a:rPr dirty="0"/>
              <a:t> </a:t>
            </a:r>
            <a:r>
              <a:rPr dirty="0" err="1"/>
              <a:t>Empresarial</a:t>
            </a:r>
            <a:endParaRPr dirty="0"/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0800 702 6337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Chamadas</a:t>
            </a:r>
            <a:r>
              <a:rPr dirty="0"/>
              <a:t> </a:t>
            </a:r>
            <a:r>
              <a:rPr dirty="0" err="1"/>
              <a:t>internacionais</a:t>
            </a:r>
            <a:endParaRPr dirty="0"/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+55 21 2172 6337 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Ouvidoria</a:t>
            </a:r>
            <a:endParaRPr dirty="0"/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0800 702 6307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www.bndes.gov.br/ouvidoria</a:t>
            </a:r>
          </a:p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Fale</a:t>
            </a:r>
            <a:r>
              <a:rPr dirty="0"/>
              <a:t> </a:t>
            </a:r>
            <a:r>
              <a:rPr dirty="0" err="1"/>
              <a:t>Conosco</a:t>
            </a:r>
            <a:endParaRPr dirty="0"/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www.bndes.gov.br/faleconosco</a:t>
            </a:r>
          </a:p>
        </p:txBody>
      </p:sp>
      <p:pic>
        <p:nvPicPr>
          <p:cNvPr id="11" name="Imagem 19" descr="Imagem 1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791" y="3132914"/>
            <a:ext cx="427680" cy="42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m 20" descr="Imagem 20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791" y="1899573"/>
            <a:ext cx="427680" cy="42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m 21" descr="Imagem 2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473" y="4014925"/>
            <a:ext cx="434316" cy="43431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tângulo 4"/>
          <p:cNvSpPr/>
          <p:nvPr userDrawn="1"/>
        </p:nvSpPr>
        <p:spPr>
          <a:xfrm>
            <a:off x="579669" y="1899285"/>
            <a:ext cx="5587921" cy="10284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lnSpc>
                <a:spcPts val="3200"/>
              </a:lnSpc>
              <a:spcBef>
                <a:spcPts val="9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Obrigad</a:t>
            </a:r>
            <a:r>
              <a:rPr lang="pt-BR" dirty="0"/>
              <a:t>o</a:t>
            </a:r>
            <a:r>
              <a:rPr sz="2700" dirty="0"/>
              <a:t>.</a:t>
            </a:r>
            <a:endParaRPr lang="pt-BR" sz="2700" dirty="0"/>
          </a:p>
          <a:p>
            <a:pPr>
              <a:lnSpc>
                <a:spcPts val="3200"/>
              </a:lnSpc>
              <a:spcBef>
                <a:spcPts val="9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000" dirty="0"/>
              <a:t>fulano@bndes.gov.br</a:t>
            </a:r>
            <a:endParaRPr sz="2000" dirty="0"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317" y="6107276"/>
            <a:ext cx="3239859" cy="3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9431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13" descr="Imagem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6593"/>
            <a:ext cx="12192000" cy="54970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ângulo 3"/>
          <p:cNvSpPr/>
          <p:nvPr userDrawn="1"/>
        </p:nvSpPr>
        <p:spPr>
          <a:xfrm>
            <a:off x="0" y="-1"/>
            <a:ext cx="12193201" cy="5497203"/>
          </a:xfrm>
          <a:prstGeom prst="rect">
            <a:avLst/>
          </a:prstGeom>
          <a:solidFill>
            <a:srgbClr val="009933">
              <a:alpha val="8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Retângulo 4"/>
          <p:cNvSpPr/>
          <p:nvPr userDrawn="1"/>
        </p:nvSpPr>
        <p:spPr>
          <a:xfrm>
            <a:off x="579669" y="1899285"/>
            <a:ext cx="5587921" cy="10284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lnSpc>
                <a:spcPts val="3200"/>
              </a:lnSpc>
              <a:spcBef>
                <a:spcPts val="9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Obrigad</a:t>
            </a:r>
            <a:r>
              <a:rPr lang="pt-BR" dirty="0"/>
              <a:t>o</a:t>
            </a:r>
            <a:r>
              <a:rPr sz="2700" dirty="0"/>
              <a:t>.</a:t>
            </a:r>
            <a:endParaRPr lang="pt-BR" sz="2700" dirty="0"/>
          </a:p>
          <a:p>
            <a:pPr>
              <a:lnSpc>
                <a:spcPts val="3200"/>
              </a:lnSpc>
              <a:spcBef>
                <a:spcPts val="9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000" dirty="0"/>
              <a:t>fulano@bndes.gov.br</a:t>
            </a:r>
            <a:endParaRPr sz="2000" dirty="0"/>
          </a:p>
        </p:txBody>
      </p:sp>
      <p:pic>
        <p:nvPicPr>
          <p:cNvPr id="7" name="Imagem 17" descr="Imagem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5267" y="1102321"/>
            <a:ext cx="582179" cy="5413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18"/>
          <p:cNvSpPr/>
          <p:nvPr userDrawn="1"/>
        </p:nvSpPr>
        <p:spPr>
          <a:xfrm>
            <a:off x="6474091" y="1122950"/>
            <a:ext cx="4701750" cy="3746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Portal BNDES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www.bndes.gov.br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Atendimento</a:t>
            </a:r>
            <a:r>
              <a:rPr dirty="0"/>
              <a:t> </a:t>
            </a:r>
            <a:r>
              <a:rPr dirty="0" err="1"/>
              <a:t>Empresarial</a:t>
            </a:r>
            <a:endParaRPr dirty="0"/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0800 702 6337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Chamadas</a:t>
            </a:r>
            <a:r>
              <a:rPr dirty="0"/>
              <a:t> </a:t>
            </a:r>
            <a:r>
              <a:rPr dirty="0" err="1"/>
              <a:t>internacionais</a:t>
            </a:r>
            <a:endParaRPr dirty="0"/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+55 21 2172 6337 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Ouvidoria</a:t>
            </a:r>
            <a:endParaRPr dirty="0"/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0800 702 6307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www.bndes.gov.br/ouvidoria</a:t>
            </a:r>
          </a:p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Fale</a:t>
            </a:r>
            <a:r>
              <a:rPr dirty="0"/>
              <a:t> </a:t>
            </a:r>
            <a:r>
              <a:rPr dirty="0" err="1"/>
              <a:t>Conosco</a:t>
            </a:r>
            <a:endParaRPr dirty="0"/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www.bndes.gov.br/faleconosco</a:t>
            </a:r>
          </a:p>
        </p:txBody>
      </p:sp>
      <p:pic>
        <p:nvPicPr>
          <p:cNvPr id="9" name="Imagem 19" descr="Imagem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517" y="3132914"/>
            <a:ext cx="427680" cy="42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m 20" descr="Imagem 2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517" y="1899573"/>
            <a:ext cx="427680" cy="42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m 21" descr="Imagem 2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199" y="4014925"/>
            <a:ext cx="434316" cy="434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m 14" descr="Imagem 14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4192" y="5805264"/>
            <a:ext cx="3990698" cy="7004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317" y="6107276"/>
            <a:ext cx="3239859" cy="3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1953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/>
          </p:cNvSpPr>
          <p:nvPr>
            <p:ph type="sldNum" sz="quarter" idx="2"/>
          </p:nvPr>
        </p:nvSpPr>
        <p:spPr>
          <a:xfrm>
            <a:off x="10488488" y="6298520"/>
            <a:ext cx="1259738" cy="370840"/>
          </a:xfrm>
          <a:prstGeom prst="rect">
            <a:avLst/>
          </a:prstGeom>
          <a:solidFill>
            <a:srgbClr val="65B32E"/>
          </a:solidFill>
        </p:spPr>
        <p:txBody>
          <a:bodyPr wrap="square" anchor="t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Imagem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11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5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275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-312712" y="6405246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XX/XXXX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471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540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088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XX/XXXX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507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XX/XXXX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485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3"/>
          <p:cNvSpPr/>
          <p:nvPr/>
        </p:nvSpPr>
        <p:spPr>
          <a:xfrm>
            <a:off x="-54587" y="-27384"/>
            <a:ext cx="7200002" cy="690262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518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2" y="620688"/>
            <a:ext cx="2004846" cy="807987"/>
          </a:xfrm>
          <a:prstGeom prst="rect">
            <a:avLst/>
          </a:prstGeo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62" y="2708920"/>
            <a:ext cx="4450986" cy="1296988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</a:t>
            </a:r>
          </a:p>
          <a:p>
            <a:pPr lvl="0"/>
            <a:r>
              <a:rPr lang="pt-BR" dirty="0"/>
              <a:t>O TEXTO MESTRE</a:t>
            </a:r>
          </a:p>
        </p:txBody>
      </p:sp>
      <p:sp>
        <p:nvSpPr>
          <p:cNvPr id="9" name="Retângulo 4">
            <a:extLst>
              <a:ext uri="{FF2B5EF4-FFF2-40B4-BE49-F238E27FC236}">
                <a16:creationId xmlns="" xmlns:a16="http://schemas.microsoft.com/office/drawing/2014/main" id="{ECC65FB6-B024-4DB5-8D79-435D14FDD332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1E428B"/>
          </a:solidFill>
          <a:ln w="12700">
            <a:solidFill>
              <a:srgbClr val="00518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C917027B-DB47-4D04-963E-6C1D033AD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62" y="620688"/>
            <a:ext cx="2004846" cy="8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49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0" y="6377940"/>
            <a:ext cx="12057682" cy="4679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SzTx/>
              <a:buFontTx/>
              <a:buNone/>
              <a:defRPr sz="1200"/>
            </a:lvl1pPr>
            <a:lvl2pPr marL="571500" indent="-114300" algn="r">
              <a:buFontTx/>
              <a:defRPr sz="1200"/>
            </a:lvl2pPr>
            <a:lvl3pPr marL="1051560" indent="-137160" algn="r">
              <a:buFontTx/>
              <a:defRPr sz="1200"/>
            </a:lvl3pPr>
            <a:lvl4pPr marL="1524000" indent="-152400" algn="r">
              <a:buFontTx/>
              <a:defRPr sz="1200"/>
            </a:lvl4pPr>
            <a:lvl5pPr marL="1981200" indent="-152400" algn="r">
              <a:buFontTx/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0433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-4363"/>
            <a:ext cx="12199755" cy="686236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ângulo 4"/>
          <p:cNvSpPr/>
          <p:nvPr userDrawn="1"/>
        </p:nvSpPr>
        <p:spPr>
          <a:xfrm>
            <a:off x="-1" y="-4363"/>
            <a:ext cx="12199755" cy="6862363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97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4"/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1E428B"/>
          </a:solidFill>
          <a:ln w="12700">
            <a:solidFill>
              <a:srgbClr val="00518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62" y="620688"/>
            <a:ext cx="2004846" cy="807987"/>
          </a:xfrm>
          <a:prstGeom prst="rect">
            <a:avLst/>
          </a:prstGeo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487551" y="2747962"/>
            <a:ext cx="3898900" cy="13620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 TÍTULO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6" descr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tângulo 7"/>
          <p:cNvSpPr/>
          <p:nvPr userDrawn="1"/>
        </p:nvSpPr>
        <p:spPr>
          <a:xfrm>
            <a:off x="0" y="2095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"/>
          <p:cNvSpPr/>
          <p:nvPr/>
        </p:nvSpPr>
        <p:spPr>
          <a:xfrm>
            <a:off x="2587816" y="1301970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ctangle"/>
          <p:cNvSpPr/>
          <p:nvPr userDrawn="1"/>
        </p:nvSpPr>
        <p:spPr>
          <a:xfrm>
            <a:off x="2587816" y="2008581"/>
            <a:ext cx="6767852" cy="602356"/>
          </a:xfrm>
          <a:prstGeom prst="rect">
            <a:avLst/>
          </a:prstGeom>
          <a:solidFill>
            <a:srgbClr val="1E428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2587816" y="2715192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angle"/>
          <p:cNvSpPr/>
          <p:nvPr userDrawn="1"/>
        </p:nvSpPr>
        <p:spPr>
          <a:xfrm>
            <a:off x="2587815" y="3421803"/>
            <a:ext cx="6767851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"/>
          <p:cNvSpPr/>
          <p:nvPr userDrawn="1"/>
        </p:nvSpPr>
        <p:spPr>
          <a:xfrm>
            <a:off x="2587816" y="4128413"/>
            <a:ext cx="6767852" cy="602356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"/>
          <p:cNvSpPr/>
          <p:nvPr userDrawn="1"/>
        </p:nvSpPr>
        <p:spPr>
          <a:xfrm>
            <a:off x="2587813" y="4835025"/>
            <a:ext cx="6767851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Rectangle"/>
          <p:cNvSpPr/>
          <p:nvPr userDrawn="1"/>
        </p:nvSpPr>
        <p:spPr>
          <a:xfrm>
            <a:off x="2587816" y="5541635"/>
            <a:ext cx="6767852" cy="602355"/>
          </a:xfrm>
          <a:prstGeom prst="rect">
            <a:avLst/>
          </a:prstGeom>
          <a:solidFill>
            <a:srgbClr val="65B32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266700" indent="-2667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9657" y="209385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2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410" y="2800469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3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983406" y="350708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4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3406" y="4213691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5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3410" y="492030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6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2983406" y="5626912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7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3406" y="1387248"/>
            <a:ext cx="5976664" cy="431800"/>
          </a:xfr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 Seção 1</a:t>
            </a:r>
          </a:p>
        </p:txBody>
      </p:sp>
    </p:spTree>
    <p:extLst>
      <p:ext uri="{BB962C8B-B14F-4D97-AF65-F5344CB8AC3E}">
        <p14:creationId xmlns:p14="http://schemas.microsoft.com/office/powerpoint/2010/main" val="18391732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2174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pt-BR" kern="1200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0488488" y="6300028"/>
            <a:ext cx="1259740" cy="369332"/>
          </a:xfrm>
          <a:prstGeom prst="rect">
            <a:avLst/>
          </a:prstGeom>
          <a:solidFill>
            <a:srgbClr val="009933"/>
          </a:solidFill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fld id="{1E0115E2-90F9-4582-BC60-6FF9A0E59819}" type="slidenum">
              <a:rPr lang="pt-BR" smtClean="0"/>
              <a:pPr lvl="0"/>
              <a:t>‹#›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2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38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"/>
          <p:cNvSpPr/>
          <p:nvPr/>
        </p:nvSpPr>
        <p:spPr>
          <a:xfrm>
            <a:off x="0" y="0"/>
            <a:ext cx="12192000" cy="67533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itle Text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rPr dirty="0"/>
              <a:t>Title Text</a:t>
            </a:r>
          </a:p>
        </p:txBody>
      </p:sp>
      <p:sp>
        <p:nvSpPr>
          <p:cNvPr id="4" name="Body Level One…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73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6" r:id="rId3"/>
    <p:sldLayoutId id="214748364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7" r:id="rId11"/>
    <p:sldLayoutId id="2147483688" r:id="rId12"/>
    <p:sldLayoutId id="2147483680" r:id="rId13"/>
    <p:sldLayoutId id="2147483681" r:id="rId14"/>
    <p:sldLayoutId id="2147483682" r:id="rId15"/>
    <p:sldLayoutId id="2147483684" r:id="rId16"/>
    <p:sldLayoutId id="2147483685" r:id="rId17"/>
    <p:sldLayoutId id="2147483686" r:id="rId18"/>
    <p:sldLayoutId id="2147483687" r:id="rId19"/>
    <p:sldLayoutId id="2147483678" r:id="rId20"/>
    <p:sldLayoutId id="2147483679" r:id="rId21"/>
    <p:sldLayoutId id="2147483714" r:id="rId22"/>
    <p:sldLayoutId id="2147483717" r:id="rId23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2096"/>
            <a:ext cx="122174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pt-BR" kern="1200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0488488" y="6300028"/>
            <a:ext cx="1259740" cy="369332"/>
          </a:xfrm>
          <a:prstGeom prst="rect">
            <a:avLst/>
          </a:prstGeom>
          <a:solidFill>
            <a:srgbClr val="009933"/>
          </a:solidFill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fld id="{1E0115E2-90F9-4582-BC60-6FF9A0E59819}" type="slidenum">
              <a:rPr lang="pt-BR" smtClean="0"/>
              <a:pPr lvl="0"/>
              <a:t>‹#›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0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10488488" y="6300028"/>
            <a:ext cx="1259738" cy="369332"/>
          </a:xfrm>
          <a:prstGeom prst="rect">
            <a:avLst/>
          </a:prstGeom>
          <a:solidFill>
            <a:srgbClr val="009933"/>
          </a:solidFill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/>
            <a:fld id="{1E0115E2-90F9-4582-BC60-6FF9A0E59819}" type="slidenum">
              <a:rPr lang="pt-BR" smtClean="0"/>
              <a:pPr lvl="0"/>
              <a:t>‹#›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1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2" y="620688"/>
            <a:ext cx="2004846" cy="807987"/>
          </a:xfrm>
          <a:prstGeom prst="rect">
            <a:avLst/>
          </a:prstGeom>
        </p:spPr>
      </p:pic>
      <p:sp>
        <p:nvSpPr>
          <p:cNvPr id="8" name="Text Box 7"/>
          <p:cNvSpPr/>
          <p:nvPr/>
        </p:nvSpPr>
        <p:spPr>
          <a:xfrm>
            <a:off x="407368" y="1916832"/>
            <a:ext cx="6192688" cy="4501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6" tIns="34286" rIns="34286" bIns="34286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altLang="pt-BR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</a:t>
            </a:r>
            <a:r>
              <a:rPr lang="pt-BR" altLang="pt-BR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bg-BG" altLang="pt-BR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ção </a:t>
            </a:r>
            <a:r>
              <a:rPr lang="pt-BR" altLang="pt-BR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bg-BG" altLang="pt-BR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mergencial</a:t>
            </a:r>
            <a:r>
              <a:rPr lang="pt-BR" altLang="pt-BR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pt-BR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Covid19</a:t>
            </a:r>
            <a:r>
              <a:rPr lang="pt-BR" altLang="pt-BR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altLang="pt-BR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bg-BG" altLang="pt-BR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rimeiras </a:t>
            </a:r>
            <a:r>
              <a:rPr lang="pt-BR" altLang="pt-BR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bg-BG" altLang="pt-BR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edidas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t-BR" altLang="pt-BR" sz="2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t-BR" altLang="pt-BR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bg-BG" altLang="pt-BR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pt-BR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altLang="pt-BR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Março de 2020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bg-BG" altLang="pt-BR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Gustavo Montezano </a:t>
            </a:r>
            <a:r>
              <a:rPr lang="bg-BG" altLang="pt-BR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080" y="1827062"/>
            <a:ext cx="2559360" cy="1440000"/>
          </a:xfrm>
          <a:prstGeom prst="rect">
            <a:avLst/>
          </a:prstGeom>
        </p:spPr>
      </p:pic>
      <p:pic>
        <p:nvPicPr>
          <p:cNvPr id="12" name="Imagem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080" y="404664"/>
            <a:ext cx="2555812" cy="1438003"/>
          </a:xfrm>
          <a:prstGeom prst="rect">
            <a:avLst/>
          </a:prstGeom>
        </p:spPr>
      </p:pic>
      <p:pic>
        <p:nvPicPr>
          <p:cNvPr id="13" name="Imagem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0755" y="404664"/>
            <a:ext cx="2559359" cy="1439999"/>
          </a:xfrm>
          <a:prstGeom prst="rect">
            <a:avLst/>
          </a:prstGeom>
        </p:spPr>
      </p:pic>
      <p:pic>
        <p:nvPicPr>
          <p:cNvPr id="16" name="Imagem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607" y="1817440"/>
            <a:ext cx="2559361" cy="1440000"/>
          </a:xfrm>
          <a:prstGeom prst="rect">
            <a:avLst/>
          </a:prstGeom>
        </p:spPr>
      </p:pic>
      <p:pic>
        <p:nvPicPr>
          <p:cNvPr id="17" name="Imagem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3253120"/>
            <a:ext cx="2567608" cy="1444640"/>
          </a:xfrm>
          <a:prstGeom prst="rect">
            <a:avLst/>
          </a:prstGeom>
        </p:spPr>
      </p:pic>
      <p:pic>
        <p:nvPicPr>
          <p:cNvPr id="21" name="Imagem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080" y="4697760"/>
            <a:ext cx="2567608" cy="14446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2" name="Imagem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4697760"/>
            <a:ext cx="2567608" cy="14446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3" name="Imagem 16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080" y="3257600"/>
            <a:ext cx="252990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4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14">
            <a:extLst>
              <a:ext uri="{FF2B5EF4-FFF2-40B4-BE49-F238E27FC236}">
                <a16:creationId xmlns="" xmlns:a16="http://schemas.microsoft.com/office/drawing/2014/main" id="{931098C0-D270-3A49-BECF-56D17E068195}"/>
              </a:ext>
            </a:extLst>
          </p:cNvPr>
          <p:cNvSpPr/>
          <p:nvPr/>
        </p:nvSpPr>
        <p:spPr>
          <a:xfrm>
            <a:off x="0" y="172758"/>
            <a:ext cx="8040216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>
              <a:latin typeface="Arial"/>
              <a:cs typeface="Arial"/>
            </a:endParaRPr>
          </a:p>
        </p:txBody>
      </p:sp>
      <p:sp>
        <p:nvSpPr>
          <p:cNvPr id="39" name="Retângulo 23"/>
          <p:cNvSpPr/>
          <p:nvPr/>
        </p:nvSpPr>
        <p:spPr>
          <a:xfrm>
            <a:off x="269647" y="332656"/>
            <a:ext cx="7664338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bg-BG" dirty="0" smtClean="0">
                <a:solidFill>
                  <a:schemeClr val="bg1"/>
                </a:solidFill>
                <a:latin typeface="Arial"/>
                <a:cs typeface="Arial"/>
              </a:rPr>
              <a:t>Conjunto de ações emergenciais BNDES /</a:t>
            </a:r>
            <a:r>
              <a:rPr lang="en-US" dirty="0" smtClean="0"/>
              <a:t>/ </a:t>
            </a:r>
            <a:r>
              <a:rPr lang="pt-BR" b="1" dirty="0">
                <a:solidFill>
                  <a:srgbClr val="52BBB5"/>
                </a:solidFill>
              </a:rPr>
              <a:t>P</a:t>
            </a:r>
            <a:r>
              <a:rPr lang="bg-BG" b="1" dirty="0" smtClean="0">
                <a:solidFill>
                  <a:srgbClr val="52BBB5"/>
                </a:solidFill>
              </a:rPr>
              <a:t>rimeiras medidas</a:t>
            </a:r>
            <a:endParaRPr lang="pt-B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23392" y="3386387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 hangingPunct="1">
              <a:lnSpc>
                <a:spcPct val="110000"/>
              </a:lnSpc>
            </a:pP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Transferência </a:t>
            </a:r>
            <a:r>
              <a:rPr lang="pt-BR" sz="2000" dirty="0">
                <a:solidFill>
                  <a:schemeClr val="tx1"/>
                </a:solidFill>
                <a:latin typeface="Arial"/>
                <a:cs typeface="Arial"/>
              </a:rPr>
              <a:t>de recursos </a:t>
            </a: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PIS/Pasep </a:t>
            </a:r>
            <a:r>
              <a:rPr lang="pt-BR" sz="2000" dirty="0">
                <a:solidFill>
                  <a:schemeClr val="tx1"/>
                </a:solidFill>
                <a:latin typeface="Arial"/>
                <a:cs typeface="Arial"/>
              </a:rPr>
              <a:t>para o </a:t>
            </a: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FGTS</a:t>
            </a:r>
            <a:endParaRPr lang="pt-BR" sz="20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478356" y="2525639"/>
            <a:ext cx="2457404" cy="783191"/>
          </a:xfrm>
          <a:prstGeom prst="roundRect">
            <a:avLst/>
          </a:prstGeom>
          <a:solidFill>
            <a:srgbClr val="FFFFFF"/>
          </a:solidFill>
          <a:ln w="19050" cap="flat" cmpd="sng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Arial"/>
                <a:cs typeface="Arial"/>
              </a:rPr>
              <a:t>R$ </a:t>
            </a:r>
            <a:r>
              <a:rPr lang="en-US" sz="4000" b="1" dirty="0" smtClean="0">
                <a:solidFill>
                  <a:schemeClr val="tx1"/>
                </a:solidFill>
                <a:latin typeface="Arial"/>
                <a:cs typeface="Arial"/>
              </a:rPr>
              <a:t>20 </a:t>
            </a:r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Bi</a:t>
            </a:r>
            <a:endParaRPr lang="en-US" sz="4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591944" y="2525639"/>
            <a:ext cx="2458800" cy="783191"/>
          </a:xfrm>
          <a:prstGeom prst="roundRect">
            <a:avLst/>
          </a:prstGeom>
          <a:solidFill>
            <a:srgbClr val="FFFFFF"/>
          </a:solidFill>
          <a:ln w="19050" cap="flat" cmpd="sng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Arial"/>
                <a:cs typeface="Arial"/>
              </a:rPr>
              <a:t> R$ </a:t>
            </a:r>
            <a:r>
              <a:rPr lang="en-US" sz="4000" b="1" dirty="0" smtClean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9 B</a:t>
            </a:r>
            <a:r>
              <a:rPr lang="pt-BR" sz="4000" b="1" dirty="0" smtClean="0">
                <a:solidFill>
                  <a:schemeClr val="tx1"/>
                </a:solidFill>
                <a:latin typeface="Arial"/>
                <a:cs typeface="Arial"/>
              </a:rPr>
              <a:t>i</a:t>
            </a:r>
            <a:endParaRPr lang="en-US" sz="4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787516" y="3388113"/>
            <a:ext cx="33247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 hangingPunct="1">
              <a:lnSpc>
                <a:spcPct val="110000"/>
              </a:lnSpc>
            </a:pPr>
            <a:r>
              <a:rPr lang="pt-BR" sz="2000" i="1" dirty="0" err="1" smtClean="0">
                <a:solidFill>
                  <a:schemeClr val="tx1"/>
                </a:solidFill>
                <a:latin typeface="Arial"/>
                <a:cs typeface="Arial"/>
              </a:rPr>
              <a:t>Standstill</a:t>
            </a: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/>
                <a:cs typeface="Arial"/>
              </a:rPr>
              <a:t>para operações diretas </a:t>
            </a: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com o BNDES</a:t>
            </a:r>
          </a:p>
        </p:txBody>
      </p:sp>
      <p:sp>
        <p:nvSpPr>
          <p:cNvPr id="70" name="Rounded Rectangle 13"/>
          <p:cNvSpPr/>
          <p:nvPr/>
        </p:nvSpPr>
        <p:spPr>
          <a:xfrm>
            <a:off x="263352" y="1124744"/>
            <a:ext cx="11665296" cy="976837"/>
          </a:xfrm>
          <a:prstGeom prst="roundRect">
            <a:avLst>
              <a:gd name="adj" fmla="val 0"/>
            </a:avLst>
          </a:prstGeom>
          <a:solidFill>
            <a:srgbClr val="1E428B"/>
          </a:solidFill>
          <a:ln w="19050" cap="flat" cmpd="sng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R$ 5</a:t>
            </a:r>
            <a:r>
              <a:rPr lang="bg-BG" sz="3600" b="1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lang="pt-BR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bg-BG" sz="3600" b="1" dirty="0" smtClean="0">
                <a:solidFill>
                  <a:schemeClr val="bg1"/>
                </a:solidFill>
                <a:latin typeface="Arial"/>
                <a:cs typeface="Arial"/>
              </a:rPr>
              <a:t>Bi</a:t>
            </a:r>
            <a:r>
              <a:rPr lang="pt-BR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lhões</a:t>
            </a:r>
            <a:r>
              <a:rPr lang="pt-BR" sz="3600" b="1" dirty="0" smtClean="0">
                <a:solidFill>
                  <a:schemeClr val="bg1"/>
                </a:solidFill>
                <a:latin typeface="Arial"/>
                <a:cs typeface="Arial"/>
              </a:rPr>
              <a:t> Aprovados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1" name="Imagem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36" y="2649571"/>
            <a:ext cx="701051" cy="444507"/>
          </a:xfrm>
          <a:prstGeom prst="rect">
            <a:avLst/>
          </a:prstGeom>
        </p:spPr>
      </p:pic>
      <p:pic>
        <p:nvPicPr>
          <p:cNvPr id="90" name="Imagem 4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398" y="2620121"/>
            <a:ext cx="553026" cy="47237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23392" y="2369362"/>
            <a:ext cx="3312368" cy="1980215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799856" y="2348880"/>
            <a:ext cx="3312368" cy="1980215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642480" y="4648479"/>
            <a:ext cx="2457404" cy="783191"/>
          </a:xfrm>
          <a:prstGeom prst="roundRect">
            <a:avLst/>
          </a:prstGeom>
          <a:solidFill>
            <a:srgbClr val="FFFFFF"/>
          </a:solidFill>
          <a:ln w="19050" cap="flat" cmpd="sng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Arial"/>
                <a:cs typeface="Arial"/>
              </a:rPr>
              <a:t>R$ </a:t>
            </a:r>
            <a:r>
              <a:rPr lang="en-US" sz="4000" b="1" dirty="0" smtClean="0">
                <a:solidFill>
                  <a:schemeClr val="tx1"/>
                </a:solidFill>
                <a:latin typeface="Arial"/>
                <a:cs typeface="Arial"/>
              </a:rPr>
              <a:t>5 </a:t>
            </a:r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Bi</a:t>
            </a:r>
            <a:endParaRPr lang="en-US" sz="4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787516" y="5445473"/>
            <a:ext cx="3312368" cy="104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217" hangingPunct="1">
              <a:lnSpc>
                <a:spcPct val="110000"/>
              </a:lnSpc>
              <a:defRPr/>
            </a:pPr>
            <a:r>
              <a:rPr lang="bg-BG" sz="2000" dirty="0" smtClean="0">
                <a:solidFill>
                  <a:schemeClr val="tx1"/>
                </a:solidFill>
                <a:latin typeface="Arial"/>
                <a:cs typeface="Arial"/>
              </a:rPr>
              <a:t>Capital de giro</a:t>
            </a: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lvl="0" algn="ctr" defTabSz="914217" hangingPunct="1">
              <a:lnSpc>
                <a:spcPct val="110000"/>
              </a:lnSpc>
            </a:pP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para M</a:t>
            </a:r>
            <a:r>
              <a:rPr lang="bg-BG" sz="2000" dirty="0" smtClean="0">
                <a:solidFill>
                  <a:schemeClr val="tx1"/>
                </a:solidFill>
                <a:latin typeface="Arial"/>
                <a:cs typeface="Arial"/>
              </a:rPr>
              <a:t>PME</a:t>
            </a: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s</a:t>
            </a:r>
            <a:endParaRPr lang="pt-BR" sz="3200" dirty="0">
              <a:solidFill>
                <a:schemeClr val="tx1"/>
              </a:solidFill>
              <a:latin typeface="Arial"/>
              <a:cs typeface="Arial"/>
            </a:endParaRPr>
          </a:p>
          <a:p>
            <a:pPr lvl="0" algn="ctr" defTabSz="914217" hangingPunct="1">
              <a:lnSpc>
                <a:spcPct val="110000"/>
              </a:lnSpc>
              <a:spcBef>
                <a:spcPts val="300"/>
              </a:spcBef>
            </a:pPr>
            <a:r>
              <a:rPr lang="pt-BR" sz="1400" dirty="0" smtClean="0">
                <a:solidFill>
                  <a:schemeClr val="tx1"/>
                </a:solidFill>
                <a:latin typeface="Arial"/>
                <a:cs typeface="Arial"/>
              </a:rPr>
              <a:t>(repasse via </a:t>
            </a:r>
            <a:r>
              <a:rPr lang="bg-BG" sz="1400" dirty="0">
                <a:solidFill>
                  <a:schemeClr val="tx1"/>
                </a:solidFill>
                <a:latin typeface="Arial"/>
                <a:cs typeface="Arial"/>
              </a:rPr>
              <a:t>agentes financeiros</a:t>
            </a:r>
            <a:r>
              <a:rPr lang="pt-BR" sz="140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lang="pt-BR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87" name="Imagem 46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844" y="4780002"/>
            <a:ext cx="657075" cy="474728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4787516" y="4567558"/>
            <a:ext cx="3312368" cy="1980215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472728" y="4664668"/>
            <a:ext cx="2458800" cy="783191"/>
          </a:xfrm>
          <a:prstGeom prst="roundRect">
            <a:avLst/>
          </a:prstGeom>
          <a:solidFill>
            <a:srgbClr val="FFFFFF"/>
          </a:solidFill>
          <a:ln w="19050" cap="flat" cmpd="sng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Arial"/>
                <a:cs typeface="Arial"/>
              </a:rPr>
              <a:t>R$ </a:t>
            </a:r>
            <a:r>
              <a:rPr lang="en-US" sz="4000" b="1" dirty="0" smtClean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pt-BR" sz="40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Bi</a:t>
            </a:r>
            <a:endParaRPr lang="en-US" sz="4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23392" y="5445473"/>
            <a:ext cx="331236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217" hangingPunct="1">
              <a:lnSpc>
                <a:spcPct val="110000"/>
              </a:lnSpc>
            </a:pPr>
            <a:r>
              <a:rPr lang="pt-BR" sz="2000" i="1" dirty="0" err="1" smtClean="0">
                <a:solidFill>
                  <a:schemeClr val="tx1"/>
                </a:solidFill>
                <a:latin typeface="Arial"/>
                <a:cs typeface="Arial"/>
              </a:rPr>
              <a:t>Standstill</a:t>
            </a: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 para</a:t>
            </a:r>
          </a:p>
          <a:p>
            <a:pPr lvl="0" algn="ctr" defTabSz="914217" hangingPunct="1">
              <a:lnSpc>
                <a:spcPct val="110000"/>
              </a:lnSpc>
            </a:pP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operações indiretas</a:t>
            </a:r>
          </a:p>
          <a:p>
            <a:pPr lvl="0" algn="ctr" defTabSz="914217" hangingPunct="1">
              <a:lnSpc>
                <a:spcPct val="110000"/>
              </a:lnSpc>
              <a:spcBef>
                <a:spcPts val="300"/>
              </a:spcBef>
            </a:pPr>
            <a:r>
              <a:rPr lang="pt-BR" sz="1400" dirty="0" smtClean="0">
                <a:solidFill>
                  <a:schemeClr val="tx1"/>
                </a:solidFill>
                <a:latin typeface="Arial"/>
                <a:cs typeface="Arial"/>
              </a:rPr>
              <a:t>(repasse via </a:t>
            </a:r>
            <a:r>
              <a:rPr lang="bg-BG" sz="1400" dirty="0" smtClean="0">
                <a:solidFill>
                  <a:schemeClr val="tx1"/>
                </a:solidFill>
                <a:latin typeface="Arial"/>
                <a:cs typeface="Arial"/>
              </a:rPr>
              <a:t>agentes financeiros</a:t>
            </a:r>
            <a:r>
              <a:rPr lang="pt-BR" sz="140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lang="bg-BG" sz="14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88" name="Imagem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34" y="4840479"/>
            <a:ext cx="505468" cy="457207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623392" y="4558928"/>
            <a:ext cx="3312368" cy="1980215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8328248" y="2348881"/>
            <a:ext cx="648072" cy="4136878"/>
          </a:xfrm>
          <a:prstGeom prst="rightBrace">
            <a:avLst>
              <a:gd name="adj1" fmla="val 76568"/>
              <a:gd name="adj2" fmla="val 50000"/>
            </a:avLst>
          </a:prstGeom>
          <a:noFill/>
          <a:ln w="1270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048328" y="2757472"/>
            <a:ext cx="2880320" cy="3312197"/>
          </a:xfrm>
          <a:prstGeom prst="roundRect">
            <a:avLst/>
          </a:prstGeom>
          <a:noFill/>
          <a:ln w="19050" cap="flat" cmpd="sng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pt-BR" sz="4000" b="1" u="sng" dirty="0" smtClean="0">
                <a:solidFill>
                  <a:schemeClr val="tx1"/>
                </a:solidFill>
                <a:latin typeface="Arial"/>
                <a:cs typeface="Arial"/>
              </a:rPr>
              <a:t>150 mil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Arial"/>
                <a:cs typeface="Arial"/>
              </a:rPr>
              <a:t>empresas</a:t>
            </a:r>
          </a:p>
          <a:p>
            <a:pPr algn="ctr"/>
            <a:endParaRPr lang="pt-BR" sz="2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Arial"/>
                <a:cs typeface="Arial"/>
              </a:rPr>
              <a:t>q</a:t>
            </a: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ue empregam</a:t>
            </a:r>
          </a:p>
          <a:p>
            <a:pPr algn="ctr"/>
            <a:r>
              <a:rPr lang="pt-BR" sz="4000" b="1" u="sng" dirty="0" smtClean="0">
                <a:solidFill>
                  <a:schemeClr val="tx1"/>
                </a:solidFill>
                <a:latin typeface="Arial"/>
                <a:cs typeface="Arial"/>
              </a:rPr>
              <a:t>2 milhões </a:t>
            </a:r>
            <a:r>
              <a:rPr lang="pt-BR" sz="2800" dirty="0" smtClean="0">
                <a:solidFill>
                  <a:schemeClr val="tx1"/>
                </a:solidFill>
                <a:latin typeface="Arial"/>
                <a:cs typeface="Arial"/>
              </a:rPr>
              <a:t>de pessoas</a:t>
            </a:r>
          </a:p>
        </p:txBody>
      </p:sp>
    </p:spTree>
    <p:extLst>
      <p:ext uri="{BB962C8B-B14F-4D97-AF65-F5344CB8AC3E}">
        <p14:creationId xmlns:p14="http://schemas.microsoft.com/office/powerpoint/2010/main" val="4917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3" descr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9" y="4827882"/>
            <a:ext cx="3900552" cy="193427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Espaço Reservado para Número de Slide 5"/>
          <p:cNvSpPr>
            <a:spLocks noGrp="1"/>
          </p:cNvSpPr>
          <p:nvPr>
            <p:ph type="sldNum" sz="quarter" idx="2"/>
          </p:nvPr>
        </p:nvSpPr>
        <p:spPr>
          <a:xfrm>
            <a:off x="10488488" y="6298520"/>
            <a:ext cx="1259738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38" name="Retângulo 14">
            <a:extLst>
              <a:ext uri="{FF2B5EF4-FFF2-40B4-BE49-F238E27FC236}">
                <a16:creationId xmlns="" xmlns:a16="http://schemas.microsoft.com/office/drawing/2014/main" id="{931098C0-D270-3A49-BECF-56D17E068195}"/>
              </a:ext>
            </a:extLst>
          </p:cNvPr>
          <p:cNvSpPr/>
          <p:nvPr/>
        </p:nvSpPr>
        <p:spPr>
          <a:xfrm>
            <a:off x="0" y="172758"/>
            <a:ext cx="7752184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>
              <a:latin typeface="Arial"/>
              <a:cs typeface="Arial"/>
            </a:endParaRPr>
          </a:p>
        </p:txBody>
      </p:sp>
      <p:sp>
        <p:nvSpPr>
          <p:cNvPr id="39" name="Retângulo 23"/>
          <p:cNvSpPr/>
          <p:nvPr/>
        </p:nvSpPr>
        <p:spPr>
          <a:xfrm>
            <a:off x="269647" y="332656"/>
            <a:ext cx="3900913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bg-BG" dirty="0" smtClean="0">
                <a:solidFill>
                  <a:schemeClr val="bg1"/>
                </a:solidFill>
                <a:latin typeface="Arial"/>
                <a:cs typeface="Arial"/>
              </a:rPr>
              <a:t>PIS/Pasep /</a:t>
            </a:r>
            <a:r>
              <a:rPr lang="en-US" dirty="0" smtClean="0"/>
              <a:t>/ </a:t>
            </a:r>
            <a:r>
              <a:rPr lang="en-US" b="1" dirty="0" smtClean="0">
                <a:solidFill>
                  <a:srgbClr val="52BBB5"/>
                </a:solidFill>
              </a:rPr>
              <a:t> </a:t>
            </a:r>
            <a:r>
              <a:rPr lang="bg-BG" b="1" dirty="0" smtClean="0">
                <a:solidFill>
                  <a:srgbClr val="52BBB5"/>
                </a:solidFill>
              </a:rPr>
              <a:t>Liquidez ao FGTS</a:t>
            </a:r>
            <a:endParaRPr lang="pt-B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336" y="4869160"/>
            <a:ext cx="11809312" cy="584775"/>
          </a:xfrm>
          <a:prstGeom prst="rect">
            <a:avLst/>
          </a:prstGeom>
          <a:solidFill>
            <a:schemeClr val="bg2">
              <a:lumMod val="50000"/>
              <a:alpha val="87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bg-BG" sz="3200" dirty="0" smtClean="0">
                <a:solidFill>
                  <a:schemeClr val="bg1"/>
                </a:solidFill>
                <a:latin typeface="Arial"/>
                <a:cs typeface="Arial"/>
              </a:rPr>
              <a:t>ecursos</a:t>
            </a:r>
            <a:r>
              <a:rPr lang="pt-BR" sz="3200" dirty="0" smtClean="0">
                <a:solidFill>
                  <a:schemeClr val="bg1"/>
                </a:solidFill>
                <a:latin typeface="Arial"/>
                <a:cs typeface="Arial"/>
              </a:rPr>
              <a:t> transferidos pelo BNDES para </a:t>
            </a:r>
            <a:r>
              <a:rPr lang="bg-BG" sz="3200" dirty="0" smtClean="0">
                <a:solidFill>
                  <a:schemeClr val="bg1"/>
                </a:solidFill>
                <a:latin typeface="Arial"/>
                <a:cs typeface="Arial"/>
              </a:rPr>
              <a:t>o trabalhador brasileiro</a:t>
            </a:r>
            <a:endParaRPr lang="pt-BR" sz="32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362" y="1823086"/>
            <a:ext cx="1458853" cy="146189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005384" y="2095498"/>
            <a:ext cx="2088232" cy="917075"/>
          </a:xfrm>
          <a:prstGeom prst="rightArrow">
            <a:avLst/>
          </a:prstGeom>
          <a:solidFill>
            <a:schemeClr val="accent2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"/>
                <a:ea typeface="+mj-ea"/>
                <a:cs typeface="Arial "/>
                <a:sym typeface="Calibri"/>
              </a:rPr>
              <a:t>R$</a:t>
            </a:r>
            <a:r>
              <a:rPr kumimoji="0" lang="pt-BR" sz="24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"/>
                <a:ea typeface="+mj-ea"/>
                <a:cs typeface="Arial "/>
                <a:sym typeface="Calibri"/>
              </a:rPr>
              <a:t> </a:t>
            </a:r>
            <a:r>
              <a:rPr kumimoji="0" lang="bg-BG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"/>
                <a:ea typeface="+mj-ea"/>
                <a:cs typeface="Arial "/>
                <a:sym typeface="Calibri"/>
              </a:rPr>
              <a:t>20 Bi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"/>
              <a:ea typeface="+mj-ea"/>
              <a:cs typeface="Arial 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7784" y="2302765"/>
            <a:ext cx="3312368" cy="74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 hangingPunct="1">
              <a:lnSpc>
                <a:spcPct val="110000"/>
              </a:lnSpc>
            </a:pP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Transferência </a:t>
            </a:r>
            <a:r>
              <a:rPr lang="pt-BR" sz="2000" dirty="0">
                <a:solidFill>
                  <a:schemeClr val="tx1"/>
                </a:solidFill>
                <a:latin typeface="Arial"/>
                <a:cs typeface="Arial"/>
              </a:rPr>
              <a:t>de recursos </a:t>
            </a: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PIS/Pasep </a:t>
            </a:r>
            <a:r>
              <a:rPr lang="pt-BR" sz="2000" dirty="0">
                <a:solidFill>
                  <a:schemeClr val="tx1"/>
                </a:solidFill>
                <a:latin typeface="Arial"/>
                <a:cs typeface="Arial"/>
              </a:rPr>
              <a:t>para o </a:t>
            </a: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FGTS</a:t>
            </a:r>
            <a:endParaRPr lang="pt-BR" sz="20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22748" y="1442017"/>
            <a:ext cx="2457404" cy="783191"/>
          </a:xfrm>
          <a:prstGeom prst="roundRect">
            <a:avLst/>
          </a:prstGeom>
          <a:solidFill>
            <a:srgbClr val="FFFFFF"/>
          </a:solidFill>
          <a:ln w="19050" cap="flat" cmpd="sng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Arial"/>
                <a:cs typeface="Arial"/>
              </a:rPr>
              <a:t>R$ </a:t>
            </a:r>
            <a:r>
              <a:rPr lang="en-US" sz="4000" b="1" dirty="0" smtClean="0">
                <a:solidFill>
                  <a:schemeClr val="tx1"/>
                </a:solidFill>
                <a:latin typeface="Arial"/>
                <a:cs typeface="Arial"/>
              </a:rPr>
              <a:t>20 </a:t>
            </a:r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Bi</a:t>
            </a:r>
            <a:endParaRPr lang="en-US" sz="4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7" name="Imagem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28" y="1565949"/>
            <a:ext cx="701051" cy="44450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67784" y="1285740"/>
            <a:ext cx="3312368" cy="1980215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26" name="Picture 2" descr="Image result for logo bnd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666" y="3741630"/>
            <a:ext cx="1279597" cy="2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492" y="1961966"/>
            <a:ext cx="1940146" cy="118413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80704" y="1030998"/>
            <a:ext cx="7975936" cy="3094377"/>
          </a:xfrm>
          <a:prstGeom prst="ellipse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8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3" descr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9" y="4827882"/>
            <a:ext cx="3900552" cy="193427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Espaço Reservado para Número de Slide 5"/>
          <p:cNvSpPr>
            <a:spLocks noGrp="1"/>
          </p:cNvSpPr>
          <p:nvPr>
            <p:ph type="sldNum" sz="quarter" idx="2"/>
          </p:nvPr>
        </p:nvSpPr>
        <p:spPr>
          <a:xfrm>
            <a:off x="10488488" y="6298520"/>
            <a:ext cx="1259738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8" name="Retângulo 14">
            <a:extLst>
              <a:ext uri="{FF2B5EF4-FFF2-40B4-BE49-F238E27FC236}">
                <a16:creationId xmlns="" xmlns:a16="http://schemas.microsoft.com/office/drawing/2014/main" id="{931098C0-D270-3A49-BECF-56D17E068195}"/>
              </a:ext>
            </a:extLst>
          </p:cNvPr>
          <p:cNvSpPr/>
          <p:nvPr/>
        </p:nvSpPr>
        <p:spPr>
          <a:xfrm>
            <a:off x="0" y="172758"/>
            <a:ext cx="7752184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>
              <a:latin typeface="Arial"/>
              <a:cs typeface="Arial"/>
            </a:endParaRPr>
          </a:p>
        </p:txBody>
      </p:sp>
      <p:sp>
        <p:nvSpPr>
          <p:cNvPr id="39" name="Retângulo 23"/>
          <p:cNvSpPr/>
          <p:nvPr/>
        </p:nvSpPr>
        <p:spPr>
          <a:xfrm>
            <a:off x="269647" y="332656"/>
            <a:ext cx="5963802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bg-BG" dirty="0" smtClean="0">
                <a:solidFill>
                  <a:schemeClr val="bg1"/>
                </a:solidFill>
                <a:latin typeface="Arial"/>
                <a:cs typeface="Arial"/>
              </a:rPr>
              <a:t>Standstill /</a:t>
            </a:r>
            <a:r>
              <a:rPr lang="en-US" dirty="0" smtClean="0"/>
              <a:t>/ </a:t>
            </a:r>
            <a:r>
              <a:rPr lang="pt-BR" b="1" dirty="0" smtClean="0">
                <a:solidFill>
                  <a:srgbClr val="52BBB5"/>
                </a:solidFill>
              </a:rPr>
              <a:t>Suspensão</a:t>
            </a:r>
            <a:r>
              <a:rPr lang="bg-BG" b="1" dirty="0" smtClean="0">
                <a:solidFill>
                  <a:srgbClr val="52BBB5"/>
                </a:solidFill>
              </a:rPr>
              <a:t> </a:t>
            </a:r>
            <a:r>
              <a:rPr lang="pt-BR" b="1" dirty="0" smtClean="0">
                <a:solidFill>
                  <a:srgbClr val="52BBB5"/>
                </a:solidFill>
              </a:rPr>
              <a:t>d</a:t>
            </a:r>
            <a:r>
              <a:rPr lang="bg-BG" b="1" dirty="0" smtClean="0">
                <a:solidFill>
                  <a:srgbClr val="52BBB5"/>
                </a:solidFill>
              </a:rPr>
              <a:t>o fluxo de pagamentos</a:t>
            </a:r>
            <a:endParaRPr lang="pt-B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360" y="4869160"/>
            <a:ext cx="11377264" cy="584776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g-BG" sz="320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bg-BG" sz="3200" dirty="0" smtClean="0">
                <a:solidFill>
                  <a:schemeClr val="bg1"/>
                </a:solidFill>
                <a:latin typeface="Arial"/>
                <a:cs typeface="Arial"/>
              </a:rPr>
              <a:t>lívio de caixa para as empresas brasileiras</a:t>
            </a:r>
            <a:endParaRPr lang="pt-BR" sz="32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Rectangle 1"/>
          <p:cNvSpPr/>
          <p:nvPr/>
        </p:nvSpPr>
        <p:spPr>
          <a:xfrm>
            <a:off x="4165154" y="1156970"/>
            <a:ext cx="8026846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17" hangingPunct="1">
              <a:lnSpc>
                <a:spcPct val="120000"/>
              </a:lnSpc>
            </a:pPr>
            <a:r>
              <a:rPr lang="pt-BR" sz="3200" b="1" dirty="0" smtClean="0">
                <a:solidFill>
                  <a:schemeClr val="tx1"/>
                </a:solidFill>
                <a:latin typeface="Arial"/>
                <a:cs typeface="Arial"/>
              </a:rPr>
              <a:t>Suspensão</a:t>
            </a:r>
            <a:r>
              <a:rPr lang="bg-BG" sz="28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bg-BG" sz="2800" b="1" dirty="0">
                <a:solidFill>
                  <a:schemeClr val="tx1"/>
                </a:solidFill>
                <a:latin typeface="Arial"/>
                <a:cs typeface="Arial"/>
              </a:rPr>
              <a:t>de </a:t>
            </a:r>
            <a:r>
              <a:rPr lang="bg-BG" sz="2800" b="1" dirty="0" smtClean="0">
                <a:solidFill>
                  <a:schemeClr val="tx1"/>
                </a:solidFill>
                <a:latin typeface="Arial"/>
                <a:cs typeface="Arial"/>
              </a:rPr>
              <a:t>pagamentos</a:t>
            </a:r>
            <a:r>
              <a:rPr lang="pt-BR" sz="28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Arial"/>
                <a:cs typeface="Arial"/>
              </a:rPr>
              <a:t>para </a:t>
            </a:r>
            <a:r>
              <a:rPr lang="pt-BR" sz="2800" dirty="0" smtClean="0">
                <a:solidFill>
                  <a:schemeClr val="tx1"/>
                </a:solidFill>
                <a:latin typeface="Arial"/>
                <a:cs typeface="Arial"/>
              </a:rPr>
              <a:t>as </a:t>
            </a:r>
          </a:p>
          <a:p>
            <a:pPr lvl="0" defTabSz="914217" hangingPunct="1">
              <a:lnSpc>
                <a:spcPct val="120000"/>
              </a:lnSpc>
            </a:pPr>
            <a:r>
              <a:rPr lang="pt-BR" sz="2800" dirty="0" smtClean="0">
                <a:solidFill>
                  <a:schemeClr val="tx1"/>
                </a:solidFill>
                <a:latin typeface="Arial"/>
                <a:cs typeface="Arial"/>
              </a:rPr>
              <a:t>operações diretas</a:t>
            </a:r>
            <a:endParaRPr lang="pt-BR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chemeClr val="tx1"/>
                </a:solidFill>
                <a:latin typeface="Arial"/>
                <a:cs typeface="Arial"/>
              </a:rPr>
              <a:t>Suspensão </a:t>
            </a:r>
            <a:r>
              <a:rPr lang="pt-BR" sz="2200" b="1" dirty="0" smtClean="0">
                <a:solidFill>
                  <a:schemeClr val="tx1"/>
                </a:solidFill>
                <a:latin typeface="Arial"/>
                <a:cs typeface="Arial"/>
              </a:rPr>
              <a:t>integral </a:t>
            </a:r>
            <a:r>
              <a:rPr lang="pt-BR" sz="2200" dirty="0" smtClean="0">
                <a:solidFill>
                  <a:schemeClr val="tx1"/>
                </a:solidFill>
                <a:latin typeface="Arial"/>
                <a:cs typeface="Arial"/>
              </a:rPr>
              <a:t>de </a:t>
            </a:r>
            <a:r>
              <a:rPr lang="pt-BR" sz="2200" dirty="0">
                <a:solidFill>
                  <a:schemeClr val="tx1"/>
                </a:solidFill>
                <a:latin typeface="Arial"/>
                <a:cs typeface="Arial"/>
              </a:rPr>
              <a:t>juros e </a:t>
            </a:r>
            <a:r>
              <a:rPr lang="pt-BR" sz="2200" dirty="0" smtClean="0">
                <a:solidFill>
                  <a:schemeClr val="tx1"/>
                </a:solidFill>
                <a:latin typeface="Arial"/>
                <a:cs typeface="Arial"/>
              </a:rPr>
              <a:t>principal</a:t>
            </a:r>
            <a:r>
              <a:rPr lang="bg-BG" sz="2200" dirty="0" smtClean="0">
                <a:solidFill>
                  <a:schemeClr val="tx1"/>
                </a:solidFill>
                <a:latin typeface="Arial"/>
                <a:cs typeface="Arial"/>
              </a:rPr>
              <a:t> por 6 meses</a:t>
            </a:r>
            <a:endParaRPr lang="pt-BR" sz="2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pt-BR" sz="2200" dirty="0" smtClean="0">
                <a:solidFill>
                  <a:schemeClr val="tx1"/>
                </a:solidFill>
                <a:latin typeface="Arial"/>
                <a:cs typeface="Arial"/>
              </a:rPr>
              <a:t>apitalização </a:t>
            </a:r>
            <a:r>
              <a:rPr lang="pt-BR" sz="2200" dirty="0">
                <a:solidFill>
                  <a:schemeClr val="tx1"/>
                </a:solidFill>
                <a:latin typeface="Arial"/>
                <a:cs typeface="Arial"/>
              </a:rPr>
              <a:t>no saldo </a:t>
            </a:r>
            <a:r>
              <a:rPr lang="pt-BR" sz="2200" dirty="0" smtClean="0">
                <a:solidFill>
                  <a:schemeClr val="tx1"/>
                </a:solidFill>
                <a:latin typeface="Arial"/>
                <a:cs typeface="Arial"/>
              </a:rPr>
              <a:t>devedor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Arial"/>
                <a:cs typeface="Arial"/>
              </a:rPr>
              <a:t>Manutenção </a:t>
            </a:r>
            <a:r>
              <a:rPr lang="pt-BR" sz="2200" dirty="0">
                <a:solidFill>
                  <a:schemeClr val="tx1"/>
                </a:solidFill>
                <a:latin typeface="Arial"/>
                <a:cs typeface="Arial"/>
              </a:rPr>
              <a:t>do prazo </a:t>
            </a:r>
            <a:r>
              <a:rPr lang="pt-BR" sz="2200" dirty="0" smtClean="0">
                <a:solidFill>
                  <a:schemeClr val="tx1"/>
                </a:solidFill>
                <a:latin typeface="Arial"/>
                <a:cs typeface="Arial"/>
              </a:rPr>
              <a:t>total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chemeClr val="tx1"/>
                </a:solidFill>
                <a:latin typeface="Arial"/>
                <a:cs typeface="Arial"/>
              </a:rPr>
              <a:t>Limitação </a:t>
            </a:r>
            <a:r>
              <a:rPr lang="pt-BR" sz="2200" b="1" dirty="0" smtClean="0">
                <a:solidFill>
                  <a:schemeClr val="tx1"/>
                </a:solidFill>
                <a:latin typeface="Arial"/>
                <a:cs typeface="Arial"/>
              </a:rPr>
              <a:t>de dividendos </a:t>
            </a:r>
            <a:r>
              <a:rPr lang="pt-BR" sz="2200" dirty="0" smtClean="0">
                <a:solidFill>
                  <a:schemeClr val="tx1"/>
                </a:solidFill>
                <a:latin typeface="Arial"/>
                <a:cs typeface="Arial"/>
              </a:rPr>
              <a:t>ao mínimo legal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188050" y="1474112"/>
            <a:ext cx="2458800" cy="783191"/>
          </a:xfrm>
          <a:prstGeom prst="roundRect">
            <a:avLst/>
          </a:prstGeom>
          <a:solidFill>
            <a:srgbClr val="FFFFFF"/>
          </a:solidFill>
          <a:ln w="19050" cap="flat" cmpd="sng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Arial"/>
                <a:cs typeface="Arial"/>
              </a:rPr>
              <a:t> R$ </a:t>
            </a:r>
            <a:r>
              <a:rPr lang="en-US" sz="4000" b="1" dirty="0" smtClean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9 B</a:t>
            </a:r>
            <a:r>
              <a:rPr lang="pt-BR" sz="4000" b="1" dirty="0" smtClean="0">
                <a:solidFill>
                  <a:schemeClr val="tx1"/>
                </a:solidFill>
                <a:latin typeface="Arial"/>
                <a:cs typeface="Arial"/>
              </a:rPr>
              <a:t>i</a:t>
            </a:r>
            <a:endParaRPr lang="en-US" sz="4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622" y="2336586"/>
            <a:ext cx="33247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 hangingPunct="1">
              <a:lnSpc>
                <a:spcPct val="110000"/>
              </a:lnSpc>
            </a:pPr>
            <a:r>
              <a:rPr lang="pt-BR" sz="2000" i="1" dirty="0" err="1" smtClean="0">
                <a:solidFill>
                  <a:schemeClr val="tx1"/>
                </a:solidFill>
                <a:latin typeface="Arial"/>
                <a:cs typeface="Arial"/>
              </a:rPr>
              <a:t>Standstill</a:t>
            </a: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/>
                <a:cs typeface="Arial"/>
              </a:rPr>
              <a:t>para operações diretas </a:t>
            </a: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com o BNDES</a:t>
            </a:r>
          </a:p>
        </p:txBody>
      </p:sp>
      <p:pic>
        <p:nvPicPr>
          <p:cNvPr id="15" name="Imagem 4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04" y="1568594"/>
            <a:ext cx="553026" cy="4723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61240" y="1285740"/>
            <a:ext cx="3312368" cy="1980215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0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3" descr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9" y="4827882"/>
            <a:ext cx="3900552" cy="1934272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tangle 1"/>
          <p:cNvSpPr/>
          <p:nvPr/>
        </p:nvSpPr>
        <p:spPr>
          <a:xfrm>
            <a:off x="4165154" y="1156970"/>
            <a:ext cx="8026846" cy="26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17" hangingPunct="1">
              <a:lnSpc>
                <a:spcPct val="120000"/>
              </a:lnSpc>
            </a:pPr>
            <a:r>
              <a:rPr lang="pt-BR" sz="3200" b="1" dirty="0" smtClean="0">
                <a:solidFill>
                  <a:schemeClr val="tx1"/>
                </a:solidFill>
                <a:latin typeface="Arial"/>
                <a:cs typeface="Arial"/>
              </a:rPr>
              <a:t>Suspensão</a:t>
            </a:r>
            <a:r>
              <a:rPr lang="pt-BR" sz="2800" b="1" dirty="0" smtClean="0">
                <a:solidFill>
                  <a:schemeClr val="tx1"/>
                </a:solidFill>
                <a:latin typeface="Arial"/>
                <a:cs typeface="Arial"/>
              </a:rPr>
              <a:t> de pagamentos </a:t>
            </a:r>
            <a:r>
              <a:rPr lang="pt-BR" sz="2800" dirty="0" smtClean="0">
                <a:solidFill>
                  <a:schemeClr val="tx1"/>
                </a:solidFill>
                <a:latin typeface="Arial"/>
                <a:cs typeface="Arial"/>
              </a:rPr>
              <a:t>para as</a:t>
            </a:r>
          </a:p>
          <a:p>
            <a:pPr lvl="0" defTabSz="914217" hangingPunct="1">
              <a:lnSpc>
                <a:spcPct val="120000"/>
              </a:lnSpc>
            </a:pPr>
            <a:r>
              <a:rPr lang="pt-BR" sz="2800" dirty="0" smtClean="0">
                <a:solidFill>
                  <a:schemeClr val="tx1"/>
                </a:solidFill>
                <a:latin typeface="Arial"/>
                <a:cs typeface="Arial"/>
              </a:rPr>
              <a:t>operações indiretas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chemeClr val="tx1"/>
                </a:solidFill>
                <a:latin typeface="Arial"/>
                <a:cs typeface="Arial"/>
              </a:rPr>
              <a:t>Suspensão integral </a:t>
            </a:r>
            <a:r>
              <a:rPr lang="pt-BR" sz="2200" dirty="0">
                <a:solidFill>
                  <a:schemeClr val="tx1"/>
                </a:solidFill>
                <a:latin typeface="Arial"/>
                <a:cs typeface="Arial"/>
              </a:rPr>
              <a:t>de juros e principal</a:t>
            </a:r>
            <a:r>
              <a:rPr lang="bg-BG" sz="2200" dirty="0">
                <a:solidFill>
                  <a:schemeClr val="tx1"/>
                </a:solidFill>
                <a:latin typeface="Arial"/>
                <a:cs typeface="Arial"/>
              </a:rPr>
              <a:t> por 6 meses</a:t>
            </a:r>
            <a:endParaRPr lang="pt-BR"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Arial"/>
                <a:cs typeface="Arial"/>
              </a:rPr>
              <a:t>Capitalização no saldo devedor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lang="pt-BR" sz="2200" dirty="0" smtClean="0">
                <a:solidFill>
                  <a:schemeClr val="tx1"/>
                </a:solidFill>
                <a:latin typeface="Arial"/>
                <a:cs typeface="Arial"/>
              </a:rPr>
              <a:t>anutenção do prazo total</a:t>
            </a:r>
          </a:p>
        </p:txBody>
      </p:sp>
      <p:sp>
        <p:nvSpPr>
          <p:cNvPr id="23" name="Espaço Reservado para Número de Slide 5"/>
          <p:cNvSpPr>
            <a:spLocks noGrp="1"/>
          </p:cNvSpPr>
          <p:nvPr>
            <p:ph type="sldNum" sz="quarter" idx="2"/>
          </p:nvPr>
        </p:nvSpPr>
        <p:spPr>
          <a:xfrm>
            <a:off x="10488488" y="6298520"/>
            <a:ext cx="1259738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8" name="Retângulo 14">
            <a:extLst>
              <a:ext uri="{FF2B5EF4-FFF2-40B4-BE49-F238E27FC236}">
                <a16:creationId xmlns="" xmlns:a16="http://schemas.microsoft.com/office/drawing/2014/main" id="{931098C0-D270-3A49-BECF-56D17E068195}"/>
              </a:ext>
            </a:extLst>
          </p:cNvPr>
          <p:cNvSpPr/>
          <p:nvPr/>
        </p:nvSpPr>
        <p:spPr>
          <a:xfrm>
            <a:off x="0" y="172758"/>
            <a:ext cx="7752184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5360" y="4869160"/>
            <a:ext cx="11377264" cy="584776"/>
          </a:xfrm>
          <a:prstGeom prst="rect">
            <a:avLst/>
          </a:prstGeom>
          <a:solidFill>
            <a:srgbClr val="C15C29">
              <a:alpha val="88000"/>
            </a:srgb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g-BG" sz="320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bg-BG" sz="3200" dirty="0" smtClean="0">
                <a:solidFill>
                  <a:schemeClr val="bg1"/>
                </a:solidFill>
                <a:latin typeface="Arial"/>
                <a:cs typeface="Arial"/>
              </a:rPr>
              <a:t>lívio </a:t>
            </a:r>
            <a:r>
              <a:rPr lang="bg-BG" sz="3200" dirty="0">
                <a:solidFill>
                  <a:schemeClr val="bg1"/>
                </a:solidFill>
                <a:latin typeface="Arial"/>
                <a:cs typeface="Arial"/>
              </a:rPr>
              <a:t>de caixa para as empresas brasileiras</a:t>
            </a:r>
            <a:endParaRPr lang="pt-BR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5" name="Retângulo 23"/>
          <p:cNvSpPr/>
          <p:nvPr/>
        </p:nvSpPr>
        <p:spPr>
          <a:xfrm>
            <a:off x="269647" y="332656"/>
            <a:ext cx="5963802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bg-BG" dirty="0" smtClean="0">
                <a:solidFill>
                  <a:schemeClr val="bg1"/>
                </a:solidFill>
                <a:latin typeface="Arial"/>
                <a:cs typeface="Arial"/>
              </a:rPr>
              <a:t>Standstill /</a:t>
            </a:r>
            <a:r>
              <a:rPr lang="en-US" dirty="0" smtClean="0"/>
              <a:t>/ </a:t>
            </a:r>
            <a:r>
              <a:rPr lang="pt-BR" b="1" dirty="0" smtClean="0">
                <a:solidFill>
                  <a:srgbClr val="52BBB5"/>
                </a:solidFill>
              </a:rPr>
              <a:t>Suspensão</a:t>
            </a:r>
            <a:r>
              <a:rPr lang="bg-BG" b="1" dirty="0" smtClean="0">
                <a:solidFill>
                  <a:srgbClr val="52BBB5"/>
                </a:solidFill>
              </a:rPr>
              <a:t> </a:t>
            </a:r>
            <a:r>
              <a:rPr lang="pt-BR" b="1" dirty="0" smtClean="0">
                <a:solidFill>
                  <a:srgbClr val="52BBB5"/>
                </a:solidFill>
              </a:rPr>
              <a:t>d</a:t>
            </a:r>
            <a:r>
              <a:rPr lang="bg-BG" b="1" dirty="0" smtClean="0">
                <a:solidFill>
                  <a:srgbClr val="52BBB5"/>
                </a:solidFill>
              </a:rPr>
              <a:t>o fluxo de pagamentos</a:t>
            </a:r>
            <a:endParaRPr lang="pt-B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96249" y="1374500"/>
            <a:ext cx="2458800" cy="783191"/>
          </a:xfrm>
          <a:prstGeom prst="roundRect">
            <a:avLst/>
          </a:prstGeom>
          <a:solidFill>
            <a:srgbClr val="FFFFFF"/>
          </a:solidFill>
          <a:ln w="19050" cap="flat" cmpd="sng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Arial"/>
                <a:cs typeface="Arial"/>
              </a:rPr>
              <a:t>R$ </a:t>
            </a:r>
            <a:r>
              <a:rPr lang="en-US" sz="4000" b="1" dirty="0" smtClean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pt-BR" sz="40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Bi</a:t>
            </a:r>
            <a:endParaRPr lang="en-US" sz="4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6913" y="2155305"/>
            <a:ext cx="331236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217" hangingPunct="1">
              <a:lnSpc>
                <a:spcPct val="110000"/>
              </a:lnSpc>
            </a:pPr>
            <a:r>
              <a:rPr lang="pt-BR" sz="2000" i="1" dirty="0" err="1" smtClean="0">
                <a:solidFill>
                  <a:schemeClr val="tx1"/>
                </a:solidFill>
                <a:latin typeface="Arial"/>
                <a:cs typeface="Arial"/>
              </a:rPr>
              <a:t>Standstill</a:t>
            </a: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 para</a:t>
            </a:r>
          </a:p>
          <a:p>
            <a:pPr lvl="0" algn="ctr" defTabSz="914217" hangingPunct="1">
              <a:lnSpc>
                <a:spcPct val="110000"/>
              </a:lnSpc>
            </a:pP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operações indiretas</a:t>
            </a:r>
          </a:p>
          <a:p>
            <a:pPr lvl="0" algn="ctr" defTabSz="914217" hangingPunct="1">
              <a:lnSpc>
                <a:spcPct val="110000"/>
              </a:lnSpc>
              <a:spcBef>
                <a:spcPts val="300"/>
              </a:spcBef>
            </a:pPr>
            <a:r>
              <a:rPr lang="pt-BR" sz="1400" dirty="0" smtClean="0">
                <a:solidFill>
                  <a:schemeClr val="tx1"/>
                </a:solidFill>
                <a:latin typeface="Arial"/>
                <a:cs typeface="Arial"/>
              </a:rPr>
              <a:t>(repasse via </a:t>
            </a:r>
            <a:r>
              <a:rPr lang="bg-BG" sz="1400" dirty="0" smtClean="0">
                <a:solidFill>
                  <a:schemeClr val="tx1"/>
                </a:solidFill>
                <a:latin typeface="Arial"/>
                <a:cs typeface="Arial"/>
              </a:rPr>
              <a:t>agentes financeiros</a:t>
            </a:r>
            <a:r>
              <a:rPr lang="pt-BR" sz="140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lang="bg-BG" sz="14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2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55" y="1550311"/>
            <a:ext cx="505468" cy="45720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6913" y="1268760"/>
            <a:ext cx="3312368" cy="1980215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0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3" descr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9" y="4827882"/>
            <a:ext cx="3900552" cy="193427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/>
        </p:nvSpPr>
        <p:spPr>
          <a:xfrm>
            <a:off x="4165154" y="1196752"/>
            <a:ext cx="8026846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 hangingPunct="1">
              <a:lnSpc>
                <a:spcPct val="120000"/>
              </a:lnSpc>
              <a:defRPr/>
            </a:pPr>
            <a:r>
              <a:rPr lang="bg-BG" sz="3200" b="1" dirty="0" smtClean="0">
                <a:solidFill>
                  <a:schemeClr val="tx1"/>
                </a:solidFill>
                <a:latin typeface="Arial"/>
                <a:cs typeface="Arial"/>
              </a:rPr>
              <a:t>Ampliação </a:t>
            </a:r>
            <a:r>
              <a:rPr lang="pt-BR" sz="3200" b="1" dirty="0" smtClean="0">
                <a:solidFill>
                  <a:schemeClr val="tx1"/>
                </a:solidFill>
                <a:latin typeface="Arial"/>
                <a:cs typeface="Arial"/>
              </a:rPr>
              <a:t>da oferta </a:t>
            </a:r>
            <a:r>
              <a:rPr lang="pt-BR" sz="2800" dirty="0" smtClean="0">
                <a:solidFill>
                  <a:schemeClr val="tx1"/>
                </a:solidFill>
                <a:latin typeface="Arial"/>
                <a:cs typeface="Arial"/>
              </a:rPr>
              <a:t>de crédito para </a:t>
            </a:r>
            <a:r>
              <a:rPr lang="pt-BR" sz="2800" dirty="0" err="1" smtClean="0">
                <a:solidFill>
                  <a:schemeClr val="tx1"/>
                </a:solidFill>
                <a:latin typeface="Arial"/>
                <a:cs typeface="Arial"/>
              </a:rPr>
              <a:t>MPMEs</a:t>
            </a:r>
            <a:r>
              <a:rPr lang="pt-BR" sz="2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marL="457200" lvl="1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Arial"/>
                <a:cs typeface="Arial"/>
              </a:rPr>
              <a:t>Desde </a:t>
            </a:r>
            <a:r>
              <a:rPr lang="pt-BR" sz="2200" b="1" dirty="0" smtClean="0">
                <a:solidFill>
                  <a:schemeClr val="tx1"/>
                </a:solidFill>
                <a:latin typeface="Arial"/>
                <a:cs typeface="Arial"/>
              </a:rPr>
              <a:t>micro </a:t>
            </a:r>
            <a:r>
              <a:rPr lang="pt-BR" sz="2200" dirty="0">
                <a:solidFill>
                  <a:schemeClr val="tx1"/>
                </a:solidFill>
                <a:latin typeface="Arial"/>
                <a:cs typeface="Arial"/>
              </a:rPr>
              <a:t>até </a:t>
            </a:r>
            <a:r>
              <a:rPr lang="pt-BR" sz="2200" dirty="0" smtClean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lang="pt-BR" sz="2200" dirty="0">
                <a:solidFill>
                  <a:schemeClr val="tx1"/>
                </a:solidFill>
                <a:latin typeface="Arial"/>
                <a:cs typeface="Arial"/>
              </a:rPr>
              <a:t>$ 300 </a:t>
            </a:r>
            <a:r>
              <a:rPr lang="pt-BR" sz="2200" dirty="0" smtClean="0">
                <a:solidFill>
                  <a:schemeClr val="tx1"/>
                </a:solidFill>
                <a:latin typeface="Arial"/>
                <a:cs typeface="Arial"/>
              </a:rPr>
              <a:t>milhões de </a:t>
            </a:r>
            <a:r>
              <a:rPr lang="pt-BR" sz="2200" dirty="0">
                <a:solidFill>
                  <a:schemeClr val="tx1"/>
                </a:solidFill>
                <a:latin typeface="Arial"/>
                <a:cs typeface="Arial"/>
              </a:rPr>
              <a:t>faturamento </a:t>
            </a:r>
            <a:r>
              <a:rPr lang="pt-BR" sz="2200" dirty="0" smtClean="0">
                <a:solidFill>
                  <a:schemeClr val="tx1"/>
                </a:solidFill>
                <a:latin typeface="Arial"/>
                <a:cs typeface="Arial"/>
              </a:rPr>
              <a:t>anual </a:t>
            </a:r>
            <a:endParaRPr lang="pt-BR" sz="2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457200" lvl="1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200" b="1" dirty="0" smtClean="0">
                <a:solidFill>
                  <a:schemeClr val="tx1"/>
                </a:solidFill>
                <a:latin typeface="Arial"/>
                <a:cs typeface="Arial"/>
              </a:rPr>
              <a:t>Carência até 24 meses</a:t>
            </a:r>
            <a:r>
              <a:rPr lang="pt-BR" sz="2200" dirty="0" smtClean="0">
                <a:solidFill>
                  <a:schemeClr val="tx1"/>
                </a:solidFill>
                <a:latin typeface="Arial"/>
                <a:cs typeface="Arial"/>
              </a:rPr>
              <a:t>; prazo total até 60 meses</a:t>
            </a:r>
          </a:p>
          <a:p>
            <a:pPr marL="457200" lvl="1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Arial"/>
                <a:cs typeface="Arial"/>
              </a:rPr>
              <a:t>Limite </a:t>
            </a:r>
            <a:r>
              <a:rPr lang="pt-BR" sz="2200" dirty="0">
                <a:solidFill>
                  <a:schemeClr val="tx1"/>
                </a:solidFill>
                <a:latin typeface="Arial"/>
                <a:cs typeface="Arial"/>
              </a:rPr>
              <a:t>por cliente: R$ 70 </a:t>
            </a:r>
            <a:r>
              <a:rPr lang="pt-BR" sz="2200" dirty="0" err="1" smtClean="0">
                <a:solidFill>
                  <a:schemeClr val="tx1"/>
                </a:solidFill>
                <a:latin typeface="Arial"/>
                <a:cs typeface="Arial"/>
              </a:rPr>
              <a:t>milhõe</a:t>
            </a:r>
            <a:r>
              <a:rPr lang="bg-BG" sz="2200" dirty="0" smtClean="0">
                <a:solidFill>
                  <a:schemeClr val="tx1"/>
                </a:solidFill>
                <a:latin typeface="Arial"/>
                <a:cs typeface="Arial"/>
              </a:rPr>
              <a:t>s</a:t>
            </a:r>
            <a:endParaRPr lang="pt-BR" sz="2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457200" lvl="1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Arial"/>
                <a:cs typeface="Arial"/>
              </a:rPr>
              <a:t>Empresa </a:t>
            </a:r>
            <a:r>
              <a:rPr lang="pt-BR" sz="2200" dirty="0">
                <a:solidFill>
                  <a:schemeClr val="tx1"/>
                </a:solidFill>
                <a:latin typeface="Arial"/>
                <a:cs typeface="Arial"/>
              </a:rPr>
              <a:t>não precisa </a:t>
            </a:r>
            <a:r>
              <a:rPr lang="pt-BR" sz="2200" dirty="0" smtClean="0">
                <a:solidFill>
                  <a:schemeClr val="tx1"/>
                </a:solidFill>
                <a:latin typeface="Arial"/>
                <a:cs typeface="Arial"/>
              </a:rPr>
              <a:t>especificar destinação dos recursos</a:t>
            </a:r>
          </a:p>
          <a:p>
            <a:pPr marL="457200" lvl="1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sz="2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457200" lvl="1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sz="2200" b="1" u="sng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Espaço Reservado para Número de Slide 5"/>
          <p:cNvSpPr>
            <a:spLocks noGrp="1"/>
          </p:cNvSpPr>
          <p:nvPr>
            <p:ph type="sldNum" sz="quarter" idx="2"/>
          </p:nvPr>
        </p:nvSpPr>
        <p:spPr>
          <a:xfrm>
            <a:off x="10488488" y="6298520"/>
            <a:ext cx="1259738" cy="370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38" name="Retângulo 14">
            <a:extLst>
              <a:ext uri="{FF2B5EF4-FFF2-40B4-BE49-F238E27FC236}">
                <a16:creationId xmlns="" xmlns:a16="http://schemas.microsoft.com/office/drawing/2014/main" id="{931098C0-D270-3A49-BECF-56D17E068195}"/>
              </a:ext>
            </a:extLst>
          </p:cNvPr>
          <p:cNvSpPr/>
          <p:nvPr/>
        </p:nvSpPr>
        <p:spPr>
          <a:xfrm>
            <a:off x="0" y="172758"/>
            <a:ext cx="7752184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>
              <a:latin typeface="Arial"/>
              <a:cs typeface="Arial"/>
            </a:endParaRPr>
          </a:p>
        </p:txBody>
      </p:sp>
      <p:sp>
        <p:nvSpPr>
          <p:cNvPr id="39" name="Retângulo 23"/>
          <p:cNvSpPr/>
          <p:nvPr/>
        </p:nvSpPr>
        <p:spPr>
          <a:xfrm>
            <a:off x="269647" y="332656"/>
            <a:ext cx="6770113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bg-BG" dirty="0" smtClean="0">
                <a:solidFill>
                  <a:schemeClr val="bg1"/>
                </a:solidFill>
                <a:latin typeface="Arial"/>
                <a:cs typeface="Arial"/>
              </a:rPr>
              <a:t>Capital de Giro /</a:t>
            </a:r>
            <a:r>
              <a:rPr lang="en-US" dirty="0" smtClean="0"/>
              <a:t>/ </a:t>
            </a:r>
            <a:r>
              <a:rPr lang="en-US" b="1" dirty="0" smtClean="0">
                <a:solidFill>
                  <a:srgbClr val="52BBB5"/>
                </a:solidFill>
              </a:rPr>
              <a:t> Micro, </a:t>
            </a:r>
            <a:r>
              <a:rPr lang="en-US" b="1" dirty="0" err="1" smtClean="0">
                <a:solidFill>
                  <a:srgbClr val="52BBB5"/>
                </a:solidFill>
              </a:rPr>
              <a:t>pequenas</a:t>
            </a:r>
            <a:r>
              <a:rPr lang="en-US" b="1" dirty="0" smtClean="0">
                <a:solidFill>
                  <a:srgbClr val="52BBB5"/>
                </a:solidFill>
              </a:rPr>
              <a:t> e </a:t>
            </a:r>
            <a:r>
              <a:rPr lang="en-US" b="1" dirty="0" err="1" smtClean="0">
                <a:solidFill>
                  <a:srgbClr val="52BBB5"/>
                </a:solidFill>
              </a:rPr>
              <a:t>médias</a:t>
            </a:r>
            <a:r>
              <a:rPr lang="en-US" b="1" dirty="0" smtClean="0">
                <a:solidFill>
                  <a:srgbClr val="52BBB5"/>
                </a:solidFill>
              </a:rPr>
              <a:t> </a:t>
            </a:r>
            <a:r>
              <a:rPr lang="en-US" b="1" dirty="0" err="1" smtClean="0">
                <a:solidFill>
                  <a:srgbClr val="52BBB5"/>
                </a:solidFill>
              </a:rPr>
              <a:t>empresas</a:t>
            </a:r>
            <a:endParaRPr lang="pt-B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360" y="4869160"/>
            <a:ext cx="11377264" cy="584776"/>
          </a:xfrm>
          <a:prstGeom prst="rect">
            <a:avLst/>
          </a:prstGeom>
          <a:solidFill>
            <a:schemeClr val="accent6">
              <a:lumMod val="50000"/>
              <a:alpha val="78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200" dirty="0" smtClean="0">
                <a:solidFill>
                  <a:schemeClr val="bg1"/>
                </a:solidFill>
                <a:latin typeface="Arial"/>
                <a:cs typeface="Arial"/>
              </a:rPr>
              <a:t>Apoio a quem mais emprega em todo Brasil</a:t>
            </a:r>
            <a:endParaRPr lang="pt-BR" sz="32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6507" y="1349681"/>
            <a:ext cx="2457404" cy="783191"/>
          </a:xfrm>
          <a:prstGeom prst="roundRect">
            <a:avLst/>
          </a:prstGeom>
          <a:solidFill>
            <a:srgbClr val="FFFFFF"/>
          </a:solidFill>
          <a:ln w="19050" cap="flat" cmpd="sng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Arial"/>
                <a:cs typeface="Arial"/>
              </a:rPr>
              <a:t>R$ </a:t>
            </a:r>
            <a:r>
              <a:rPr lang="en-US" sz="4000" b="1" dirty="0" smtClean="0">
                <a:solidFill>
                  <a:schemeClr val="tx1"/>
                </a:solidFill>
                <a:latin typeface="Arial"/>
                <a:cs typeface="Arial"/>
              </a:rPr>
              <a:t>5 </a:t>
            </a:r>
            <a:r>
              <a:rPr lang="bg-BG" sz="4000" b="1" dirty="0" smtClean="0">
                <a:solidFill>
                  <a:schemeClr val="tx1"/>
                </a:solidFill>
                <a:latin typeface="Arial"/>
                <a:cs typeface="Arial"/>
              </a:rPr>
              <a:t>Bi</a:t>
            </a:r>
            <a:endParaRPr lang="en-US" sz="4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1543" y="2146675"/>
            <a:ext cx="3312368" cy="104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217" hangingPunct="1">
              <a:lnSpc>
                <a:spcPct val="110000"/>
              </a:lnSpc>
              <a:defRPr/>
            </a:pPr>
            <a:r>
              <a:rPr lang="bg-BG" sz="2000" dirty="0" smtClean="0">
                <a:solidFill>
                  <a:schemeClr val="tx1"/>
                </a:solidFill>
                <a:latin typeface="Arial"/>
                <a:cs typeface="Arial"/>
              </a:rPr>
              <a:t>Capital de giro</a:t>
            </a: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lvl="0" algn="ctr" defTabSz="914217" hangingPunct="1">
              <a:lnSpc>
                <a:spcPct val="110000"/>
              </a:lnSpc>
            </a:pP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para M</a:t>
            </a:r>
            <a:r>
              <a:rPr lang="bg-BG" sz="2000" dirty="0" smtClean="0">
                <a:solidFill>
                  <a:schemeClr val="tx1"/>
                </a:solidFill>
                <a:latin typeface="Arial"/>
                <a:cs typeface="Arial"/>
              </a:rPr>
              <a:t>PME</a:t>
            </a:r>
            <a:r>
              <a:rPr lang="pt-BR" sz="2000" dirty="0" smtClean="0">
                <a:solidFill>
                  <a:schemeClr val="tx1"/>
                </a:solidFill>
                <a:latin typeface="Arial"/>
                <a:cs typeface="Arial"/>
              </a:rPr>
              <a:t>s</a:t>
            </a:r>
            <a:endParaRPr lang="pt-BR" sz="3200" dirty="0">
              <a:solidFill>
                <a:schemeClr val="tx1"/>
              </a:solidFill>
              <a:latin typeface="Arial"/>
              <a:cs typeface="Arial"/>
            </a:endParaRPr>
          </a:p>
          <a:p>
            <a:pPr lvl="0" algn="ctr" defTabSz="914217" hangingPunct="1">
              <a:lnSpc>
                <a:spcPct val="110000"/>
              </a:lnSpc>
              <a:spcBef>
                <a:spcPts val="300"/>
              </a:spcBef>
            </a:pPr>
            <a:r>
              <a:rPr lang="pt-BR" sz="1400" dirty="0" smtClean="0">
                <a:solidFill>
                  <a:schemeClr val="tx1"/>
                </a:solidFill>
                <a:latin typeface="Arial"/>
                <a:cs typeface="Arial"/>
              </a:rPr>
              <a:t>(repasse via </a:t>
            </a:r>
            <a:r>
              <a:rPr lang="bg-BG" sz="1400" dirty="0">
                <a:solidFill>
                  <a:schemeClr val="tx1"/>
                </a:solidFill>
                <a:latin typeface="Arial"/>
                <a:cs typeface="Arial"/>
              </a:rPr>
              <a:t>agentes financeiros</a:t>
            </a:r>
            <a:r>
              <a:rPr lang="pt-BR" sz="140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lang="pt-BR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0" name="Imagem 46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71" y="1481204"/>
            <a:ext cx="657075" cy="47472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41543" y="1268760"/>
            <a:ext cx="3312368" cy="1980215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8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 filme_abertur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9696" y="3068960"/>
            <a:ext cx="1800200" cy="648072"/>
          </a:xfrm>
          <a:prstGeom prst="rect">
            <a:avLst/>
          </a:prstGeom>
          <a:solidFill>
            <a:srgbClr val="06090A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72" y="801982"/>
            <a:ext cx="6594608" cy="50906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bg-BG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/>
                <a:cs typeface="Arial"/>
              </a:rPr>
              <a:t>BNDES:</a:t>
            </a:r>
            <a:r>
              <a:rPr lang="bg-BG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/>
                <a:cs typeface="Arial"/>
              </a:rPr>
              <a:t> aberto para </a:t>
            </a:r>
            <a:r>
              <a:rPr lang="pt-BR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/>
                <a:cs typeface="Arial"/>
              </a:rPr>
              <a:t>ajudar</a:t>
            </a:r>
            <a:r>
              <a:rPr lang="pt-BR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bg-BG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/>
                <a:cs typeface="Arial"/>
              </a:rPr>
              <a:t>seguir em frente.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3600" b="1" i="1" dirty="0" smtClean="0">
                <a:ln>
                  <a:solidFill>
                    <a:schemeClr val="tx1"/>
                  </a:solidFill>
                </a:ln>
                <a:solidFill>
                  <a:srgbClr val="1599B5"/>
                </a:solidFill>
                <a:latin typeface="Arial"/>
                <a:cs typeface="Arial"/>
              </a:rPr>
              <a:t>Sempre</a:t>
            </a:r>
            <a:r>
              <a:rPr lang="pt-BR" sz="3600" dirty="0" smtClean="0">
                <a:ln>
                  <a:solidFill>
                    <a:schemeClr val="tx1"/>
                  </a:solidFill>
                </a:ln>
                <a:solidFill>
                  <a:srgbClr val="1599B5"/>
                </a:solidFill>
                <a:latin typeface="Arial"/>
                <a:cs typeface="Arial"/>
              </a:rPr>
              <a:t> a</a:t>
            </a:r>
            <a:r>
              <a:rPr lang="bg-BG" sz="3600" dirty="0" smtClean="0">
                <a:ln>
                  <a:solidFill>
                    <a:schemeClr val="tx1"/>
                  </a:solidFill>
                </a:ln>
                <a:solidFill>
                  <a:srgbClr val="1599B5"/>
                </a:solidFill>
                <a:latin typeface="Arial"/>
                <a:cs typeface="Arial"/>
              </a:rPr>
              <a:t> serviço do </a:t>
            </a:r>
            <a:endParaRPr lang="pt-BR" sz="3600" dirty="0" smtClean="0">
              <a:ln>
                <a:solidFill>
                  <a:schemeClr val="tx1"/>
                </a:solidFill>
              </a:ln>
              <a:solidFill>
                <a:srgbClr val="1599B5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bg-BG" sz="3600" dirty="0" smtClean="0">
                <a:ln>
                  <a:solidFill>
                    <a:schemeClr val="tx1"/>
                  </a:solidFill>
                </a:ln>
                <a:solidFill>
                  <a:srgbClr val="1599B5"/>
                </a:solidFill>
                <a:latin typeface="Arial"/>
                <a:cs typeface="Arial"/>
              </a:rPr>
              <a:t>Estado</a:t>
            </a:r>
            <a:r>
              <a:rPr lang="pt-BR" sz="3600" dirty="0" smtClean="0">
                <a:ln>
                  <a:solidFill>
                    <a:schemeClr val="tx1"/>
                  </a:solidFill>
                </a:ln>
                <a:solidFill>
                  <a:srgbClr val="1599B5"/>
                </a:solidFill>
                <a:latin typeface="Arial"/>
                <a:cs typeface="Arial"/>
              </a:rPr>
              <a:t> </a:t>
            </a:r>
            <a:r>
              <a:rPr lang="bg-BG" sz="3600" dirty="0" smtClean="0">
                <a:ln>
                  <a:solidFill>
                    <a:schemeClr val="tx1"/>
                  </a:solidFill>
                </a:ln>
                <a:solidFill>
                  <a:srgbClr val="1599B5"/>
                </a:solidFill>
                <a:latin typeface="Arial"/>
                <a:cs typeface="Arial"/>
              </a:rPr>
              <a:t>Brasileiro</a:t>
            </a:r>
            <a:r>
              <a:rPr lang="pt-BR" sz="3600" dirty="0" smtClean="0">
                <a:ln>
                  <a:solidFill>
                    <a:schemeClr val="tx1"/>
                  </a:solidFill>
                </a:ln>
                <a:solidFill>
                  <a:srgbClr val="1599B5"/>
                </a:solidFill>
                <a:latin typeface="Arial"/>
                <a:cs typeface="Arial"/>
              </a:rPr>
              <a:t>.</a:t>
            </a:r>
            <a:endParaRPr lang="bg-BG" sz="3600" dirty="0" smtClean="0">
              <a:ln>
                <a:solidFill>
                  <a:schemeClr val="tx1"/>
                </a:solidFill>
              </a:ln>
              <a:solidFill>
                <a:srgbClr val="1599B5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bg-BG" sz="3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/>
                <a:cs typeface="Arial"/>
              </a:rPr>
              <a:t>www.bndes.gov.br</a:t>
            </a:r>
            <a:r>
              <a:rPr lang="bg-BG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/>
                <a:cs typeface="Arial"/>
              </a:rPr>
              <a:t> 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5589240"/>
            <a:ext cx="2004846" cy="8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Tema do Office">
  <a:themeElements>
    <a:clrScheme name="Paleta BNDES">
      <a:dk1>
        <a:srgbClr val="3E3E3E"/>
      </a:dk1>
      <a:lt1>
        <a:sysClr val="window" lastClr="FFFFFF"/>
      </a:lt1>
      <a:dk2>
        <a:srgbClr val="646464"/>
      </a:dk2>
      <a:lt2>
        <a:srgbClr val="7F7F7F"/>
      </a:lt2>
      <a:accent1>
        <a:srgbClr val="009933"/>
      </a:accent1>
      <a:accent2>
        <a:srgbClr val="1E428B"/>
      </a:accent2>
      <a:accent3>
        <a:srgbClr val="CD8627"/>
      </a:accent3>
      <a:accent4>
        <a:srgbClr val="52BBB5"/>
      </a:accent4>
      <a:accent5>
        <a:srgbClr val="759CB8"/>
      </a:accent5>
      <a:accent6>
        <a:srgbClr val="C15C29"/>
      </a:accent6>
      <a:hlink>
        <a:srgbClr val="006FB9"/>
      </a:hlink>
      <a:folHlink>
        <a:srgbClr val="800080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_PPT_institucional BNDES_2017_Completo" id="{AB491706-1A8D-4014-8E4D-5CE88840757C}" vid="{554E45AE-A2E3-4A15-A90C-DE89DEB416DC}"/>
    </a:ext>
  </a:extLst>
</a:theme>
</file>

<file path=ppt/theme/theme2.xml><?xml version="1.0" encoding="utf-8"?>
<a:theme xmlns:a="http://schemas.openxmlformats.org/drawingml/2006/main" name="8_Tema do Office">
  <a:themeElements>
    <a:clrScheme name="Paleta BNDES">
      <a:dk1>
        <a:srgbClr val="3E3E3E"/>
      </a:dk1>
      <a:lt1>
        <a:sysClr val="window" lastClr="FFFFFF"/>
      </a:lt1>
      <a:dk2>
        <a:srgbClr val="646464"/>
      </a:dk2>
      <a:lt2>
        <a:srgbClr val="7F7F7F"/>
      </a:lt2>
      <a:accent1>
        <a:srgbClr val="009933"/>
      </a:accent1>
      <a:accent2>
        <a:srgbClr val="1E428B"/>
      </a:accent2>
      <a:accent3>
        <a:srgbClr val="CD8627"/>
      </a:accent3>
      <a:accent4>
        <a:srgbClr val="52BBB5"/>
      </a:accent4>
      <a:accent5>
        <a:srgbClr val="759CB8"/>
      </a:accent5>
      <a:accent6>
        <a:srgbClr val="C15C29"/>
      </a:accent6>
      <a:hlink>
        <a:srgbClr val="006FB9"/>
      </a:hlink>
      <a:folHlink>
        <a:srgbClr val="800080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_PPT_institucional BNDES_2017_Completo" id="{AB491706-1A8D-4014-8E4D-5CE88840757C}" vid="{554E45AE-A2E3-4A15-A90C-DE89DEB416DC}"/>
    </a:ext>
  </a:extLst>
</a:theme>
</file>

<file path=ppt/theme/theme3.xml><?xml version="1.0" encoding="utf-8"?>
<a:theme xmlns:a="http://schemas.openxmlformats.org/drawingml/2006/main" name="Tema_BNDES">
  <a:themeElements>
    <a:clrScheme name="Paleta BNDES">
      <a:dk1>
        <a:srgbClr val="3E3E3E"/>
      </a:dk1>
      <a:lt1>
        <a:sysClr val="window" lastClr="FFFFFF"/>
      </a:lt1>
      <a:dk2>
        <a:srgbClr val="646464"/>
      </a:dk2>
      <a:lt2>
        <a:srgbClr val="7F7F7F"/>
      </a:lt2>
      <a:accent1>
        <a:srgbClr val="009933"/>
      </a:accent1>
      <a:accent2>
        <a:srgbClr val="1E428B"/>
      </a:accent2>
      <a:accent3>
        <a:srgbClr val="CD8627"/>
      </a:accent3>
      <a:accent4>
        <a:srgbClr val="52BBB5"/>
      </a:accent4>
      <a:accent5>
        <a:srgbClr val="759CB8"/>
      </a:accent5>
      <a:accent6>
        <a:srgbClr val="C15C29"/>
      </a:accent6>
      <a:hlink>
        <a:srgbClr val="006FB9"/>
      </a:hlink>
      <a:folHlink>
        <a:srgbClr val="800080"/>
      </a:folHlink>
    </a:clrScheme>
    <a:fontScheme name="modelo_PPT_institucional BNDES_2017_Completo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delo_PPT_institucional BNDES_2017_Comple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B7B7B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B7B7B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a_BNDES" id="{EBA5FB33-5A1D-407C-83D0-3DF19CA8310F}" vid="{6AEFFACD-3FE6-4EC8-971A-0BC4EE2129E9}"/>
    </a:ext>
  </a:extLst>
</a:theme>
</file>

<file path=ppt/theme/theme4.xml><?xml version="1.0" encoding="utf-8"?>
<a:theme xmlns:a="http://schemas.openxmlformats.org/drawingml/2006/main" name="9_Tema do Office">
  <a:themeElements>
    <a:clrScheme name="Paleta BNDES">
      <a:dk1>
        <a:srgbClr val="3E3E3E"/>
      </a:dk1>
      <a:lt1>
        <a:sysClr val="window" lastClr="FFFFFF"/>
      </a:lt1>
      <a:dk2>
        <a:srgbClr val="646464"/>
      </a:dk2>
      <a:lt2>
        <a:srgbClr val="7F7F7F"/>
      </a:lt2>
      <a:accent1>
        <a:srgbClr val="009933"/>
      </a:accent1>
      <a:accent2>
        <a:srgbClr val="1E428B"/>
      </a:accent2>
      <a:accent3>
        <a:srgbClr val="CD8627"/>
      </a:accent3>
      <a:accent4>
        <a:srgbClr val="52BBB5"/>
      </a:accent4>
      <a:accent5>
        <a:srgbClr val="759CB8"/>
      </a:accent5>
      <a:accent6>
        <a:srgbClr val="C15C29"/>
      </a:accent6>
      <a:hlink>
        <a:srgbClr val="006FB9"/>
      </a:hlink>
      <a:folHlink>
        <a:srgbClr val="800080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_PPT_institucional BNDES_2017_Completo" id="{AB491706-1A8D-4014-8E4D-5CE88840757C}" vid="{554E45AE-A2E3-4A15-A90C-DE89DEB416DC}"/>
    </a:ext>
  </a:extLst>
</a:theme>
</file>

<file path=ppt/theme/theme5.xml><?xml version="1.0" encoding="utf-8"?>
<a:theme xmlns:a="http://schemas.openxmlformats.org/drawingml/2006/main" name="10_Tema do Office">
  <a:themeElements>
    <a:clrScheme name="Paleta BNDES">
      <a:dk1>
        <a:srgbClr val="3E3E3E"/>
      </a:dk1>
      <a:lt1>
        <a:sysClr val="window" lastClr="FFFFFF"/>
      </a:lt1>
      <a:dk2>
        <a:srgbClr val="646464"/>
      </a:dk2>
      <a:lt2>
        <a:srgbClr val="7F7F7F"/>
      </a:lt2>
      <a:accent1>
        <a:srgbClr val="009933"/>
      </a:accent1>
      <a:accent2>
        <a:srgbClr val="1E428B"/>
      </a:accent2>
      <a:accent3>
        <a:srgbClr val="CD8627"/>
      </a:accent3>
      <a:accent4>
        <a:srgbClr val="52BBB5"/>
      </a:accent4>
      <a:accent5>
        <a:srgbClr val="759CB8"/>
      </a:accent5>
      <a:accent6>
        <a:srgbClr val="C15C29"/>
      </a:accent6>
      <a:hlink>
        <a:srgbClr val="006FB9"/>
      </a:hlink>
      <a:folHlink>
        <a:srgbClr val="800080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_PPT_institucional BNDES_2017_Completo" id="{AB491706-1A8D-4014-8E4D-5CE88840757C}" vid="{554E45AE-A2E3-4A15-A90C-DE89DEB416DC}"/>
    </a:ext>
  </a:extLst>
</a:theme>
</file>

<file path=ppt/theme/theme6.xml><?xml version="1.0" encoding="utf-8"?>
<a:theme xmlns:a="http://schemas.openxmlformats.org/drawingml/2006/main" name="modelo_PPT_institucional BNDES_2017_Completo">
  <a:themeElements>
    <a:clrScheme name="modelo_PPT_institucional BNDES_2017_Completo">
      <a:dk1>
        <a:srgbClr val="7B7B7B"/>
      </a:dk1>
      <a:lt1>
        <a:srgbClr val="FFFFFF"/>
      </a:lt1>
      <a:dk2>
        <a:srgbClr val="A7A7A7"/>
      </a:dk2>
      <a:lt2>
        <a:srgbClr val="535353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0000FF"/>
      </a:hlink>
      <a:folHlink>
        <a:srgbClr val="FF00FF"/>
      </a:folHlink>
    </a:clrScheme>
    <a:fontScheme name="modelo_PPT_institucional BNDES_2017_Completo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delo_PPT_institucional BNDES_2017_Comple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B7B7B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B7B7B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18020</TotalTime>
  <Words>359</Words>
  <Application>Microsoft Office PowerPoint</Application>
  <PresentationFormat>Widescreen</PresentationFormat>
  <Paragraphs>73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</vt:lpstr>
      <vt:lpstr>Calibri</vt:lpstr>
      <vt:lpstr>Calibri Light</vt:lpstr>
      <vt:lpstr>Helvetica</vt:lpstr>
      <vt:lpstr>Wingdings</vt:lpstr>
      <vt:lpstr>7_Tema do Office</vt:lpstr>
      <vt:lpstr>8_Tema do Office</vt:lpstr>
      <vt:lpstr>Tema_BNDES</vt:lpstr>
      <vt:lpstr>9_Tema do Office</vt:lpstr>
      <vt:lpstr>10_Tema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Alice Bentzen Fonseca Assumpcao</dc:creator>
  <cp:lastModifiedBy>Andre Povoleri Caiaffa</cp:lastModifiedBy>
  <cp:revision>1547</cp:revision>
  <dcterms:modified xsi:type="dcterms:W3CDTF">2020-03-22T15:03:04Z</dcterms:modified>
</cp:coreProperties>
</file>